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138" d="100"/>
          <a:sy n="138" d="100"/>
        </p:scale>
        <p:origin x="88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5d15a0825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5d15a082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5d15a0825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5d15a082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5d15a0825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5d15a082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5d15a0825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5d15a082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5d15a0825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5d15a082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5d15a0825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5d15a082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5d15a0825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5d15a082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5d15a0825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5d15a082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5d15a0825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5d15a0825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5d15a0825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5d15a0825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5d15a082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5d15a082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5d15a0825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5d15a082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5d15a0825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5d15a082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5d15a0825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5d15a0825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5d15a0825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5d15a0825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5d15a0825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5d15a0825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5d15a0825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5d15a0825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5d15a0825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5d15a0825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5d15a0825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5d15a0825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55d15a082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55d15a082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5d15a082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5d15a082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55d15a082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55d15a082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5d15a082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5d15a082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5d15a082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5d15a082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5d15a0825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5d15a082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55d15a0825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55d15a082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86900" y="3856825"/>
            <a:ext cx="85206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b="1" dirty="0">
                <a:solidFill>
                  <a:srgbClr val="4B90CD"/>
                </a:solidFill>
              </a:rPr>
              <a:t>Living the Calls</a:t>
            </a:r>
            <a:endParaRPr b="1" dirty="0">
              <a:solidFill>
                <a:srgbClr val="4B90CD"/>
              </a:solidFill>
            </a:endParaRPr>
          </a:p>
        </p:txBody>
      </p:sp>
      <p:pic>
        <p:nvPicPr>
          <p:cNvPr id="55" name="Google Shape;55;p13" title="CasttheNetLogo.png"/>
          <p:cNvPicPr preferRelativeResize="0"/>
          <p:nvPr/>
        </p:nvPicPr>
        <p:blipFill>
          <a:blip r:embed="rId3">
            <a:alphaModFix/>
          </a:blip>
          <a:stretch>
            <a:fillRect/>
          </a:stretch>
        </p:blipFill>
        <p:spPr>
          <a:xfrm>
            <a:off x="2199546" y="172150"/>
            <a:ext cx="4605825" cy="3684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5FC8DB"/>
                </a:solidFill>
              </a:rPr>
              <a:t>Theme 2: Inspiring Faith in Action</a:t>
            </a:r>
            <a:endParaRPr sz="2820" b="1">
              <a:solidFill>
                <a:srgbClr val="5FC8DB"/>
              </a:solidFill>
            </a:endParaRPr>
          </a:p>
        </p:txBody>
      </p:sp>
      <p:sp>
        <p:nvSpPr>
          <p:cNvPr id="115" name="Google Shape;115;p22"/>
          <p:cNvSpPr txBox="1">
            <a:spLocks noGrp="1"/>
          </p:cNvSpPr>
          <p:nvPr>
            <p:ph type="body" idx="1"/>
          </p:nvPr>
        </p:nvSpPr>
        <p:spPr>
          <a:xfrm>
            <a:off x="311700" y="1096875"/>
            <a:ext cx="8520600" cy="1268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i="1">
                <a:solidFill>
                  <a:schemeClr val="dk1"/>
                </a:solidFill>
              </a:rPr>
              <a:t>We seek justice for all, walk alongside those in need, and respond with loving service and prophetic advocacy.</a:t>
            </a:r>
            <a:endParaRPr sz="3000" i="1">
              <a:solidFill>
                <a:schemeClr val="dk1"/>
              </a:solidFill>
            </a:endParaRPr>
          </a:p>
        </p:txBody>
      </p:sp>
      <p:sp>
        <p:nvSpPr>
          <p:cNvPr id="116" name="Google Shape;116;p22"/>
          <p:cNvSpPr txBox="1">
            <a:spLocks noGrp="1"/>
          </p:cNvSpPr>
          <p:nvPr>
            <p:ph type="body" idx="1"/>
          </p:nvPr>
        </p:nvSpPr>
        <p:spPr>
          <a:xfrm>
            <a:off x="362325" y="2952750"/>
            <a:ext cx="8520600" cy="1268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3000">
                <a:solidFill>
                  <a:schemeClr val="dk1"/>
                </a:solidFill>
              </a:rPr>
              <a:t>In that spirit, all parts of the Diocese are called to:</a:t>
            </a:r>
            <a:endParaRPr sz="3000">
              <a:solidFill>
                <a:schemeClr val="dk1"/>
              </a:solidFill>
            </a:endParaRPr>
          </a:p>
        </p:txBody>
      </p:sp>
      <p:pic>
        <p:nvPicPr>
          <p:cNvPr id="117" name="Google Shape;117;p22" title="Screen Shot 2025-05-07 at 2.33.07 PM.png"/>
          <p:cNvPicPr preferRelativeResize="0"/>
          <p:nvPr/>
        </p:nvPicPr>
        <p:blipFill rotWithShape="1">
          <a:blip r:embed="rId3">
            <a:alphaModFix/>
          </a:blip>
          <a:srcRect l="69835" t="27475" r="3552" b="29419"/>
          <a:stretch/>
        </p:blipFill>
        <p:spPr>
          <a:xfrm>
            <a:off x="8433075" y="4431325"/>
            <a:ext cx="710925" cy="712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820" b="1">
                <a:solidFill>
                  <a:srgbClr val="5FC8DB"/>
                </a:solidFill>
              </a:rPr>
              <a:t>Theme 2: Inspiring Faith in Action</a:t>
            </a:r>
            <a:endParaRPr sz="2820" b="1">
              <a:solidFill>
                <a:srgbClr val="5FC8DB"/>
              </a:solidFill>
            </a:endParaRPr>
          </a:p>
          <a:p>
            <a:pPr marL="0" lvl="0" indent="0" algn="l" rtl="0">
              <a:spcBef>
                <a:spcPts val="0"/>
              </a:spcBef>
              <a:spcAft>
                <a:spcPts val="0"/>
              </a:spcAft>
              <a:buSzPts val="990"/>
              <a:buNone/>
            </a:pPr>
            <a:endParaRPr sz="2820" b="1">
              <a:solidFill>
                <a:srgbClr val="4B90CD"/>
              </a:solidFill>
            </a:endParaRPr>
          </a:p>
        </p:txBody>
      </p:sp>
      <p:sp>
        <p:nvSpPr>
          <p:cNvPr id="123" name="Google Shape;123;p23"/>
          <p:cNvSpPr txBox="1">
            <a:spLocks noGrp="1"/>
          </p:cNvSpPr>
          <p:nvPr>
            <p:ph type="body" idx="1"/>
          </p:nvPr>
        </p:nvSpPr>
        <p:spPr>
          <a:xfrm>
            <a:off x="311700" y="792875"/>
            <a:ext cx="8520600" cy="30231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a:solidFill>
                  <a:schemeClr val="dk1"/>
                </a:solidFill>
              </a:rPr>
              <a:t>CALLS</a:t>
            </a:r>
            <a:endParaRPr sz="9200" b="1">
              <a:solidFill>
                <a:schemeClr val="dk1"/>
              </a:solidFill>
            </a:endParaRPr>
          </a:p>
          <a:p>
            <a:pPr marL="0" lvl="0" indent="0" algn="l" rtl="0">
              <a:lnSpc>
                <a:spcPct val="100000"/>
              </a:lnSpc>
              <a:spcBef>
                <a:spcPts val="0"/>
              </a:spcBef>
              <a:spcAft>
                <a:spcPts val="0"/>
              </a:spcAft>
              <a:buNone/>
            </a:pPr>
            <a:endParaRPr sz="9200" b="1">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4"/>
            </a:pPr>
            <a:r>
              <a:rPr lang="en" sz="12000">
                <a:solidFill>
                  <a:schemeClr val="dk1"/>
                </a:solidFill>
              </a:rPr>
              <a:t>Recognize and act on opportunities to participate in God’s healing work in the world.</a:t>
            </a:r>
            <a:br>
              <a:rPr lang="en" sz="12000">
                <a:solidFill>
                  <a:schemeClr val="dk1"/>
                </a:solidFill>
              </a:rPr>
            </a:b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4"/>
            </a:pPr>
            <a:r>
              <a:rPr lang="en" sz="12000">
                <a:solidFill>
                  <a:schemeClr val="dk1"/>
                </a:solidFill>
              </a:rPr>
              <a:t>Make explicit connections between following Jesus and working for justice and peace.</a:t>
            </a:r>
            <a:br>
              <a:rPr lang="en" sz="12000">
                <a:solidFill>
                  <a:schemeClr val="dk1"/>
                </a:solidFill>
              </a:rPr>
            </a:b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4"/>
            </a:pPr>
            <a:r>
              <a:rPr lang="en" sz="12000">
                <a:solidFill>
                  <a:schemeClr val="dk1"/>
                </a:solidFill>
              </a:rPr>
              <a:t>Strengthen Indigenous ministry; engage non-Indigenous Anglicans in reconciliation work.</a:t>
            </a:r>
            <a:endParaRPr sz="12000">
              <a:solidFill>
                <a:schemeClr val="dk1"/>
              </a:solidFill>
            </a:endParaRPr>
          </a:p>
          <a:p>
            <a:pPr marL="457200" lvl="0" indent="0" algn="l" rtl="0">
              <a:lnSpc>
                <a:spcPct val="100000"/>
              </a:lnSpc>
              <a:spcBef>
                <a:spcPts val="0"/>
              </a:spcBef>
              <a:spcAft>
                <a:spcPts val="0"/>
              </a:spcAft>
              <a:buNone/>
            </a:pPr>
            <a:endParaRPr sz="12000">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pic>
        <p:nvPicPr>
          <p:cNvPr id="124" name="Google Shape;124;p23" title="Screen Shot 2025-05-07 at 2.33.07 PM.png"/>
          <p:cNvPicPr preferRelativeResize="0"/>
          <p:nvPr/>
        </p:nvPicPr>
        <p:blipFill rotWithShape="1">
          <a:blip r:embed="rId3">
            <a:alphaModFix/>
          </a:blip>
          <a:srcRect l="69835" t="27475" r="3552" b="29419"/>
          <a:stretch/>
        </p:blipFill>
        <p:spPr>
          <a:xfrm>
            <a:off x="8433075" y="4431325"/>
            <a:ext cx="710925" cy="712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5FC8DB"/>
                </a:solidFill>
              </a:rPr>
              <a:t>Theme 2: Inspiring Faith in Action</a:t>
            </a:r>
            <a:endParaRPr sz="2820" b="1">
              <a:solidFill>
                <a:srgbClr val="5FC8DB"/>
              </a:solidFill>
            </a:endParaRPr>
          </a:p>
          <a:p>
            <a:pPr marL="0" lvl="0" indent="0" algn="l" rtl="0">
              <a:spcBef>
                <a:spcPts val="0"/>
              </a:spcBef>
              <a:spcAft>
                <a:spcPts val="0"/>
              </a:spcAft>
              <a:buSzPts val="990"/>
              <a:buNone/>
            </a:pPr>
            <a:endParaRPr sz="2820" b="1">
              <a:solidFill>
                <a:srgbClr val="4B90CD"/>
              </a:solidFill>
            </a:endParaRPr>
          </a:p>
        </p:txBody>
      </p:sp>
      <p:sp>
        <p:nvSpPr>
          <p:cNvPr id="130" name="Google Shape;130;p24"/>
          <p:cNvSpPr txBox="1">
            <a:spLocks noGrp="1"/>
          </p:cNvSpPr>
          <p:nvPr>
            <p:ph type="body" idx="1"/>
          </p:nvPr>
        </p:nvSpPr>
        <p:spPr>
          <a:xfrm>
            <a:off x="311700" y="792875"/>
            <a:ext cx="8520600" cy="30231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a:solidFill>
                  <a:schemeClr val="dk1"/>
                </a:solidFill>
              </a:rPr>
              <a:t>CALLS</a:t>
            </a:r>
            <a:endParaRPr sz="9200" b="1">
              <a:solidFill>
                <a:schemeClr val="dk1"/>
              </a:solidFill>
            </a:endParaRPr>
          </a:p>
          <a:p>
            <a:pPr marL="0" lvl="0" indent="0" algn="l" rtl="0">
              <a:lnSpc>
                <a:spcPct val="100000"/>
              </a:lnSpc>
              <a:spcBef>
                <a:spcPts val="0"/>
              </a:spcBef>
              <a:spcAft>
                <a:spcPts val="0"/>
              </a:spcAft>
              <a:buNone/>
            </a:pP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7"/>
            </a:pPr>
            <a:r>
              <a:rPr lang="en" sz="12000">
                <a:solidFill>
                  <a:schemeClr val="dk1"/>
                </a:solidFill>
              </a:rPr>
              <a:t>Take, sustain and communicate actions that promote diversity, equity, inclusion and anti-racism.</a:t>
            </a:r>
            <a:br>
              <a:rPr lang="en" sz="12000">
                <a:solidFill>
                  <a:schemeClr val="dk1"/>
                </a:solidFill>
              </a:rPr>
            </a:b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7"/>
            </a:pPr>
            <a:r>
              <a:rPr lang="en" sz="12000">
                <a:solidFill>
                  <a:schemeClr val="dk1"/>
                </a:solidFill>
              </a:rPr>
              <a:t>Intensify advocacy and action in response to the climate crisis.</a:t>
            </a:r>
            <a:endParaRPr sz="12000">
              <a:solidFill>
                <a:schemeClr val="dk1"/>
              </a:solidFill>
            </a:endParaRPr>
          </a:p>
          <a:p>
            <a:pPr marL="457200" lvl="0" indent="0" algn="l" rtl="0">
              <a:lnSpc>
                <a:spcPct val="100000"/>
              </a:lnSpc>
              <a:spcBef>
                <a:spcPts val="0"/>
              </a:spcBef>
              <a:spcAft>
                <a:spcPts val="0"/>
              </a:spcAft>
              <a:buNone/>
            </a:pPr>
            <a:endParaRPr sz="12000">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pic>
        <p:nvPicPr>
          <p:cNvPr id="131" name="Google Shape;131;p24" title="Screen Shot 2025-05-07 at 2.33.07 PM.png"/>
          <p:cNvPicPr preferRelativeResize="0"/>
          <p:nvPr/>
        </p:nvPicPr>
        <p:blipFill rotWithShape="1">
          <a:blip r:embed="rId3">
            <a:alphaModFix/>
          </a:blip>
          <a:srcRect l="69835" t="27475" r="3552" b="29419"/>
          <a:stretch/>
        </p:blipFill>
        <p:spPr>
          <a:xfrm>
            <a:off x="8433075" y="4431325"/>
            <a:ext cx="710925" cy="712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820" b="1">
                <a:solidFill>
                  <a:srgbClr val="5FC8DB"/>
                </a:solidFill>
              </a:rPr>
              <a:t>Theme 2: Inspiring Faith in Action</a:t>
            </a:r>
            <a:endParaRPr sz="2820" b="1">
              <a:solidFill>
                <a:srgbClr val="5FC8DB"/>
              </a:solidFill>
            </a:endParaRPr>
          </a:p>
          <a:p>
            <a:pPr marL="0" lvl="0" indent="0" algn="l" rtl="0">
              <a:spcBef>
                <a:spcPts val="0"/>
              </a:spcBef>
              <a:spcAft>
                <a:spcPts val="0"/>
              </a:spcAft>
              <a:buSzPts val="990"/>
              <a:buNone/>
            </a:pPr>
            <a:endParaRPr sz="2820" b="1">
              <a:solidFill>
                <a:srgbClr val="4B90CD"/>
              </a:solidFill>
            </a:endParaRPr>
          </a:p>
        </p:txBody>
      </p:sp>
      <p:sp>
        <p:nvSpPr>
          <p:cNvPr id="137" name="Google Shape;137;p25"/>
          <p:cNvSpPr txBox="1">
            <a:spLocks noGrp="1"/>
          </p:cNvSpPr>
          <p:nvPr>
            <p:ph type="body" idx="1"/>
          </p:nvPr>
        </p:nvSpPr>
        <p:spPr>
          <a:xfrm>
            <a:off x="311700" y="792875"/>
            <a:ext cx="8737200" cy="39003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a:solidFill>
                  <a:schemeClr val="dk1"/>
                </a:solidFill>
              </a:rPr>
              <a:t>QUESTIONS</a:t>
            </a:r>
            <a:endParaRPr sz="9200" b="1">
              <a:solidFill>
                <a:schemeClr val="dk1"/>
              </a:solidFill>
            </a:endParaRPr>
          </a:p>
          <a:p>
            <a:pPr marL="0" lvl="0" indent="0" algn="l" rtl="0">
              <a:lnSpc>
                <a:spcPct val="100000"/>
              </a:lnSpc>
              <a:spcBef>
                <a:spcPts val="0"/>
              </a:spcBef>
              <a:spcAft>
                <a:spcPts val="0"/>
              </a:spcAft>
              <a:buNone/>
            </a:pPr>
            <a:endParaRPr sz="3850" b="1">
              <a:solidFill>
                <a:schemeClr val="dk1"/>
              </a:solidFill>
            </a:endParaRPr>
          </a:p>
          <a:p>
            <a:pPr marL="457200" lvl="0" indent="-408231" algn="l" rtl="0">
              <a:spcBef>
                <a:spcPts val="0"/>
              </a:spcBef>
              <a:spcAft>
                <a:spcPts val="0"/>
              </a:spcAft>
              <a:buClr>
                <a:schemeClr val="dk1"/>
              </a:buClr>
              <a:buSzPct val="100000"/>
              <a:buAutoNum type="alphaUcPeriod"/>
            </a:pPr>
            <a:r>
              <a:rPr lang="en" sz="11315">
                <a:solidFill>
                  <a:schemeClr val="dk1"/>
                </a:solidFill>
              </a:rPr>
              <a:t>The Calls in this section invite us to “tap into the real concern about the world we live in, work in the community, get involved in people’s lives and continue Christ’s work.” </a:t>
            </a:r>
            <a:br>
              <a:rPr lang="en" sz="11315">
                <a:solidFill>
                  <a:schemeClr val="dk1"/>
                </a:solidFill>
              </a:rPr>
            </a:br>
            <a:r>
              <a:rPr lang="en" sz="11315">
                <a:solidFill>
                  <a:schemeClr val="dk1"/>
                </a:solidFill>
              </a:rPr>
              <a:t>Which of these five Calls connect with your church’s current ministry and mission? Which affirm and support what you are doing now?</a:t>
            </a:r>
            <a:endParaRPr sz="11315">
              <a:solidFill>
                <a:schemeClr val="dk1"/>
              </a:solidFill>
            </a:endParaRPr>
          </a:p>
          <a:p>
            <a:pPr marL="457200" lvl="0" indent="0" algn="l" rtl="0">
              <a:spcBef>
                <a:spcPts val="0"/>
              </a:spcBef>
              <a:spcAft>
                <a:spcPts val="0"/>
              </a:spcAft>
              <a:buNone/>
            </a:pPr>
            <a:r>
              <a:rPr lang="en" sz="11315" b="1">
                <a:solidFill>
                  <a:schemeClr val="dk1"/>
                </a:solidFill>
              </a:rPr>
              <a:t>How is your congregation living these now? </a:t>
            </a:r>
            <a:br>
              <a:rPr lang="en" sz="11315" b="1">
                <a:solidFill>
                  <a:schemeClr val="dk1"/>
                </a:solidFill>
              </a:rPr>
            </a:br>
            <a:r>
              <a:rPr lang="en" sz="11315" b="1">
                <a:solidFill>
                  <a:schemeClr val="dk1"/>
                </a:solidFill>
              </a:rPr>
              <a:t>What can you celebrate?</a:t>
            </a:r>
            <a:endParaRPr sz="11315" b="1">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pic>
        <p:nvPicPr>
          <p:cNvPr id="138" name="Google Shape;138;p25" title="Screen Shot 2025-05-07 at 2.33.07 PM.png"/>
          <p:cNvPicPr preferRelativeResize="0"/>
          <p:nvPr/>
        </p:nvPicPr>
        <p:blipFill rotWithShape="1">
          <a:blip r:embed="rId3">
            <a:alphaModFix/>
          </a:blip>
          <a:srcRect l="69835" t="27475" r="3552" b="29419"/>
          <a:stretch/>
        </p:blipFill>
        <p:spPr>
          <a:xfrm>
            <a:off x="8433075" y="4431325"/>
            <a:ext cx="710925" cy="712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5FC8DB"/>
                </a:solidFill>
              </a:rPr>
              <a:t>Theme 2: Inspiring Faith in Action</a:t>
            </a:r>
            <a:endParaRPr sz="2820" b="1">
              <a:solidFill>
                <a:srgbClr val="5FC8DB"/>
              </a:solidFill>
            </a:endParaRPr>
          </a:p>
          <a:p>
            <a:pPr marL="0" lvl="0" indent="0" algn="l" rtl="0">
              <a:spcBef>
                <a:spcPts val="0"/>
              </a:spcBef>
              <a:spcAft>
                <a:spcPts val="0"/>
              </a:spcAft>
              <a:buSzPts val="990"/>
              <a:buNone/>
            </a:pPr>
            <a:endParaRPr sz="2820" b="1">
              <a:solidFill>
                <a:srgbClr val="4B90CD"/>
              </a:solidFill>
            </a:endParaRPr>
          </a:p>
        </p:txBody>
      </p:sp>
      <p:sp>
        <p:nvSpPr>
          <p:cNvPr id="144" name="Google Shape;144;p26"/>
          <p:cNvSpPr txBox="1">
            <a:spLocks noGrp="1"/>
          </p:cNvSpPr>
          <p:nvPr>
            <p:ph type="body" idx="1"/>
          </p:nvPr>
        </p:nvSpPr>
        <p:spPr>
          <a:xfrm>
            <a:off x="311700" y="792875"/>
            <a:ext cx="8737200" cy="3900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b="1">
                <a:solidFill>
                  <a:schemeClr val="dk1"/>
                </a:solidFill>
              </a:rPr>
              <a:t>QUESTIONS</a:t>
            </a:r>
            <a:endParaRPr sz="3000" b="1">
              <a:solidFill>
                <a:schemeClr val="dk1"/>
              </a:solidFill>
            </a:endParaRPr>
          </a:p>
          <a:p>
            <a:pPr marL="457200" lvl="0" indent="-419100" algn="l" rtl="0">
              <a:spcBef>
                <a:spcPts val="0"/>
              </a:spcBef>
              <a:spcAft>
                <a:spcPts val="0"/>
              </a:spcAft>
              <a:buClr>
                <a:schemeClr val="dk1"/>
              </a:buClr>
              <a:buSzPts val="3000"/>
              <a:buAutoNum type="alphaUcPeriod" startAt="2"/>
            </a:pPr>
            <a:r>
              <a:rPr lang="en" sz="3000">
                <a:solidFill>
                  <a:schemeClr val="dk1"/>
                </a:solidFill>
              </a:rPr>
              <a:t>Considering the opportunities and challenges of your parish and the communities and neighbourhoods you serve, which of these Calls encourage and uphold your parish’s vision for growing and extending your faith in action?</a:t>
            </a:r>
            <a:endParaRPr sz="3000">
              <a:solidFill>
                <a:schemeClr val="dk1"/>
              </a:solidFill>
            </a:endParaRPr>
          </a:p>
          <a:p>
            <a:pPr marL="457200" lvl="0" indent="0" algn="l" rtl="0">
              <a:spcBef>
                <a:spcPts val="0"/>
              </a:spcBef>
              <a:spcAft>
                <a:spcPts val="0"/>
              </a:spcAft>
              <a:buNone/>
            </a:pPr>
            <a:r>
              <a:rPr lang="en" sz="3000" b="1">
                <a:solidFill>
                  <a:schemeClr val="dk1"/>
                </a:solidFill>
              </a:rPr>
              <a:t>What are some ideas for how this might happen?</a:t>
            </a:r>
            <a:endParaRPr sz="3000" b="1">
              <a:solidFill>
                <a:schemeClr val="dk1"/>
              </a:solidFill>
            </a:endParaRPr>
          </a:p>
          <a:p>
            <a:pPr marL="457200" lvl="0" indent="0" algn="l" rtl="0">
              <a:spcBef>
                <a:spcPts val="0"/>
              </a:spcBef>
              <a:spcAft>
                <a:spcPts val="0"/>
              </a:spcAft>
              <a:buNone/>
            </a:pPr>
            <a:endParaRPr sz="3000" b="1">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pic>
        <p:nvPicPr>
          <p:cNvPr id="145" name="Google Shape;145;p26" title="Screen Shot 2025-05-07 at 2.33.07 PM.png"/>
          <p:cNvPicPr preferRelativeResize="0"/>
          <p:nvPr/>
        </p:nvPicPr>
        <p:blipFill rotWithShape="1">
          <a:blip r:embed="rId3">
            <a:alphaModFix/>
          </a:blip>
          <a:srcRect l="69835" t="27475" r="3552" b="29419"/>
          <a:stretch/>
        </p:blipFill>
        <p:spPr>
          <a:xfrm>
            <a:off x="8433075" y="4431325"/>
            <a:ext cx="710925" cy="712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F38077"/>
                </a:solidFill>
              </a:rPr>
              <a:t>Theme 3: Reimagining Ministry</a:t>
            </a:r>
            <a:endParaRPr sz="2820" b="1">
              <a:solidFill>
                <a:srgbClr val="F38077"/>
              </a:solidFill>
            </a:endParaRPr>
          </a:p>
        </p:txBody>
      </p:sp>
      <p:sp>
        <p:nvSpPr>
          <p:cNvPr id="151" name="Google Shape;151;p27"/>
          <p:cNvSpPr txBox="1">
            <a:spLocks noGrp="1"/>
          </p:cNvSpPr>
          <p:nvPr>
            <p:ph type="body" idx="1"/>
          </p:nvPr>
        </p:nvSpPr>
        <p:spPr>
          <a:xfrm>
            <a:off x="311700" y="1096875"/>
            <a:ext cx="8520600" cy="1268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i="1">
                <a:solidFill>
                  <a:schemeClr val="dk1"/>
                </a:solidFill>
              </a:rPr>
              <a:t>We support and encourage faithful and fruitful ministry by all who serve the life of the Church. </a:t>
            </a:r>
            <a:endParaRPr sz="3000" i="1">
              <a:solidFill>
                <a:schemeClr val="dk1"/>
              </a:solidFill>
            </a:endParaRPr>
          </a:p>
        </p:txBody>
      </p:sp>
      <p:sp>
        <p:nvSpPr>
          <p:cNvPr id="152" name="Google Shape;152;p27"/>
          <p:cNvSpPr txBox="1">
            <a:spLocks noGrp="1"/>
          </p:cNvSpPr>
          <p:nvPr>
            <p:ph type="body" idx="1"/>
          </p:nvPr>
        </p:nvSpPr>
        <p:spPr>
          <a:xfrm>
            <a:off x="362325" y="2952750"/>
            <a:ext cx="8520600" cy="1268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3000">
                <a:solidFill>
                  <a:schemeClr val="dk1"/>
                </a:solidFill>
              </a:rPr>
              <a:t>In that spirit, all parts of the Diocese are called to:</a:t>
            </a:r>
            <a:endParaRPr sz="3000">
              <a:solidFill>
                <a:schemeClr val="dk1"/>
              </a:solidFill>
            </a:endParaRPr>
          </a:p>
        </p:txBody>
      </p:sp>
      <p:pic>
        <p:nvPicPr>
          <p:cNvPr id="153" name="Google Shape;153;p27" title="Screen Shot 2025-05-07 at 2.49.53 PM.png"/>
          <p:cNvPicPr preferRelativeResize="0"/>
          <p:nvPr/>
        </p:nvPicPr>
        <p:blipFill rotWithShape="1">
          <a:blip r:embed="rId3">
            <a:alphaModFix/>
          </a:blip>
          <a:srcRect t="4475" b="11399"/>
          <a:stretch/>
        </p:blipFill>
        <p:spPr>
          <a:xfrm>
            <a:off x="8119700" y="4374574"/>
            <a:ext cx="1024300" cy="768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F38077"/>
                </a:solidFill>
              </a:rPr>
              <a:t>Theme 3: Reimagining Ministry</a:t>
            </a:r>
            <a:endParaRPr sz="2820" b="1">
              <a:solidFill>
                <a:srgbClr val="F38077"/>
              </a:solidFill>
            </a:endParaRPr>
          </a:p>
        </p:txBody>
      </p:sp>
      <p:pic>
        <p:nvPicPr>
          <p:cNvPr id="159" name="Google Shape;159;p28" title="Screen Shot 2025-05-07 at 2.49.53 PM.png"/>
          <p:cNvPicPr preferRelativeResize="0"/>
          <p:nvPr/>
        </p:nvPicPr>
        <p:blipFill rotWithShape="1">
          <a:blip r:embed="rId3">
            <a:alphaModFix/>
          </a:blip>
          <a:srcRect t="4475" b="11399"/>
          <a:stretch/>
        </p:blipFill>
        <p:spPr>
          <a:xfrm>
            <a:off x="8119700" y="4374574"/>
            <a:ext cx="1024300" cy="768925"/>
          </a:xfrm>
          <a:prstGeom prst="rect">
            <a:avLst/>
          </a:prstGeom>
          <a:noFill/>
          <a:ln>
            <a:noFill/>
          </a:ln>
        </p:spPr>
      </p:pic>
      <p:sp>
        <p:nvSpPr>
          <p:cNvPr id="160" name="Google Shape;160;p28"/>
          <p:cNvSpPr txBox="1">
            <a:spLocks noGrp="1"/>
          </p:cNvSpPr>
          <p:nvPr>
            <p:ph type="body" idx="1"/>
          </p:nvPr>
        </p:nvSpPr>
        <p:spPr>
          <a:xfrm>
            <a:off x="311700" y="1021475"/>
            <a:ext cx="8520600" cy="30231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a:solidFill>
                  <a:schemeClr val="dk1"/>
                </a:solidFill>
              </a:rPr>
              <a:t>CALLS</a:t>
            </a:r>
            <a:endParaRPr sz="9200" b="1">
              <a:solidFill>
                <a:schemeClr val="dk1"/>
              </a:solidFill>
            </a:endParaRPr>
          </a:p>
          <a:p>
            <a:pPr marL="0" lvl="0" indent="0" algn="l" rtl="0">
              <a:lnSpc>
                <a:spcPct val="100000"/>
              </a:lnSpc>
              <a:spcBef>
                <a:spcPts val="0"/>
              </a:spcBef>
              <a:spcAft>
                <a:spcPts val="0"/>
              </a:spcAft>
              <a:buNone/>
            </a:pP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9"/>
            </a:pPr>
            <a:r>
              <a:rPr lang="en" sz="12000">
                <a:solidFill>
                  <a:schemeClr val="dk1"/>
                </a:solidFill>
              </a:rPr>
              <a:t>Actively embrace collaboration among congregations and innovation in new forms of ministry.</a:t>
            </a:r>
            <a:br>
              <a:rPr lang="en" sz="12000">
                <a:solidFill>
                  <a:schemeClr val="dk1"/>
                </a:solidFill>
              </a:rPr>
            </a:b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9"/>
            </a:pPr>
            <a:r>
              <a:rPr lang="en" sz="12000">
                <a:solidFill>
                  <a:schemeClr val="dk1"/>
                </a:solidFill>
              </a:rPr>
              <a:t>Better reflect the diversity of our communities in both congregations and clergy. </a:t>
            </a:r>
            <a:endParaRPr sz="12000">
              <a:solidFill>
                <a:schemeClr val="dk1"/>
              </a:solidFill>
            </a:endParaRPr>
          </a:p>
          <a:p>
            <a:pPr marL="457200" lvl="0" indent="0" algn="l" rtl="0">
              <a:lnSpc>
                <a:spcPct val="100000"/>
              </a:lnSpc>
              <a:spcBef>
                <a:spcPts val="0"/>
              </a:spcBef>
              <a:spcAft>
                <a:spcPts val="0"/>
              </a:spcAft>
              <a:buNone/>
            </a:pPr>
            <a:endParaRPr sz="12000">
              <a:solidFill>
                <a:schemeClr val="dk1"/>
              </a:solidFill>
            </a:endParaRPr>
          </a:p>
          <a:p>
            <a:pPr marL="0" lvl="0" indent="0" algn="l" rtl="0">
              <a:lnSpc>
                <a:spcPct val="100000"/>
              </a:lnSpc>
              <a:spcBef>
                <a:spcPts val="0"/>
              </a:spcBef>
              <a:spcAft>
                <a:spcPts val="0"/>
              </a:spcAft>
              <a:buNone/>
            </a:pPr>
            <a:endParaRPr sz="12000">
              <a:solidFill>
                <a:schemeClr val="dk1"/>
              </a:solidFill>
            </a:endParaRPr>
          </a:p>
          <a:p>
            <a:pPr marL="457200" lvl="0" indent="0" algn="l" rtl="0">
              <a:lnSpc>
                <a:spcPct val="100000"/>
              </a:lnSpc>
              <a:spcBef>
                <a:spcPts val="0"/>
              </a:spcBef>
              <a:spcAft>
                <a:spcPts val="0"/>
              </a:spcAft>
              <a:buNone/>
            </a:pPr>
            <a:endParaRPr sz="12000">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F38077"/>
                </a:solidFill>
              </a:rPr>
              <a:t>Theme 3: Reimagining Ministry</a:t>
            </a:r>
            <a:endParaRPr sz="2820" b="1">
              <a:solidFill>
                <a:srgbClr val="F38077"/>
              </a:solidFill>
            </a:endParaRPr>
          </a:p>
        </p:txBody>
      </p:sp>
      <p:pic>
        <p:nvPicPr>
          <p:cNvPr id="166" name="Google Shape;166;p29" title="Screen Shot 2025-05-07 at 2.49.53 PM.png"/>
          <p:cNvPicPr preferRelativeResize="0"/>
          <p:nvPr/>
        </p:nvPicPr>
        <p:blipFill rotWithShape="1">
          <a:blip r:embed="rId3">
            <a:alphaModFix/>
          </a:blip>
          <a:srcRect t="4475" b="11399"/>
          <a:stretch/>
        </p:blipFill>
        <p:spPr>
          <a:xfrm>
            <a:off x="8119700" y="4374574"/>
            <a:ext cx="1024300" cy="768925"/>
          </a:xfrm>
          <a:prstGeom prst="rect">
            <a:avLst/>
          </a:prstGeom>
          <a:noFill/>
          <a:ln>
            <a:noFill/>
          </a:ln>
        </p:spPr>
      </p:pic>
      <p:sp>
        <p:nvSpPr>
          <p:cNvPr id="167" name="Google Shape;167;p29"/>
          <p:cNvSpPr txBox="1">
            <a:spLocks noGrp="1"/>
          </p:cNvSpPr>
          <p:nvPr>
            <p:ph type="body" idx="1"/>
          </p:nvPr>
        </p:nvSpPr>
        <p:spPr>
          <a:xfrm>
            <a:off x="311700" y="707442"/>
            <a:ext cx="8520600" cy="30231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dirty="0">
                <a:solidFill>
                  <a:schemeClr val="dk1"/>
                </a:solidFill>
              </a:rPr>
              <a:t>CALLS</a:t>
            </a:r>
            <a:endParaRPr sz="9200" b="1" dirty="0">
              <a:solidFill>
                <a:schemeClr val="dk1"/>
              </a:solidFill>
            </a:endParaRPr>
          </a:p>
          <a:p>
            <a:pPr marL="0" lvl="0" indent="0" algn="l" rtl="0">
              <a:lnSpc>
                <a:spcPct val="100000"/>
              </a:lnSpc>
              <a:spcBef>
                <a:spcPts val="0"/>
              </a:spcBef>
              <a:spcAft>
                <a:spcPts val="0"/>
              </a:spcAft>
              <a:buNone/>
            </a:pPr>
            <a:endParaRPr sz="12000" dirty="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11"/>
            </a:pPr>
            <a:r>
              <a:rPr lang="en" sz="12000" dirty="0">
                <a:solidFill>
                  <a:schemeClr val="dk1"/>
                </a:solidFill>
              </a:rPr>
              <a:t>Understand the changing needs of lay leaders in congregations and support them in their work. </a:t>
            </a:r>
            <a:br>
              <a:rPr lang="en" sz="12000" dirty="0">
                <a:solidFill>
                  <a:schemeClr val="dk1"/>
                </a:solidFill>
              </a:rPr>
            </a:br>
            <a:endParaRPr sz="12000" dirty="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11"/>
            </a:pPr>
            <a:r>
              <a:rPr lang="en" sz="12000" dirty="0">
                <a:solidFill>
                  <a:schemeClr val="dk1"/>
                </a:solidFill>
              </a:rPr>
              <a:t>Continue and enhance support for all ordained people. </a:t>
            </a:r>
            <a:br>
              <a:rPr lang="en" sz="12000" dirty="0">
                <a:solidFill>
                  <a:schemeClr val="dk1"/>
                </a:solidFill>
              </a:rPr>
            </a:br>
            <a:endParaRPr sz="12000" dirty="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11"/>
            </a:pPr>
            <a:r>
              <a:rPr lang="en" sz="12000" dirty="0">
                <a:solidFill>
                  <a:schemeClr val="dk1"/>
                </a:solidFill>
              </a:rPr>
              <a:t>Enable and celebrate the work of ministries focused on service in the world.   </a:t>
            </a:r>
            <a:endParaRPr sz="12000" dirty="0">
              <a:solidFill>
                <a:schemeClr val="dk1"/>
              </a:solidFill>
            </a:endParaRPr>
          </a:p>
          <a:p>
            <a:pPr marL="457200" lvl="0" indent="0" algn="l" rtl="0">
              <a:lnSpc>
                <a:spcPct val="100000"/>
              </a:lnSpc>
              <a:spcBef>
                <a:spcPts val="0"/>
              </a:spcBef>
              <a:spcAft>
                <a:spcPts val="0"/>
              </a:spcAft>
              <a:buNone/>
            </a:pPr>
            <a:endParaRPr sz="12000" dirty="0">
              <a:solidFill>
                <a:schemeClr val="dk1"/>
              </a:solidFill>
            </a:endParaRPr>
          </a:p>
          <a:p>
            <a:pPr marL="0" lvl="0" indent="0" algn="l" rtl="0">
              <a:lnSpc>
                <a:spcPct val="100000"/>
              </a:lnSpc>
              <a:spcBef>
                <a:spcPts val="0"/>
              </a:spcBef>
              <a:spcAft>
                <a:spcPts val="0"/>
              </a:spcAft>
              <a:buNone/>
            </a:pPr>
            <a:endParaRPr sz="3000" i="1"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F38077"/>
                </a:solidFill>
              </a:rPr>
              <a:t>Theme 3: Reimagining Ministry</a:t>
            </a:r>
            <a:endParaRPr sz="2820" b="1">
              <a:solidFill>
                <a:srgbClr val="F38077"/>
              </a:solidFill>
            </a:endParaRPr>
          </a:p>
        </p:txBody>
      </p:sp>
      <p:pic>
        <p:nvPicPr>
          <p:cNvPr id="173" name="Google Shape;173;p30" title="Screen Shot 2025-05-07 at 2.49.53 PM.png"/>
          <p:cNvPicPr preferRelativeResize="0"/>
          <p:nvPr/>
        </p:nvPicPr>
        <p:blipFill rotWithShape="1">
          <a:blip r:embed="rId3">
            <a:alphaModFix/>
          </a:blip>
          <a:srcRect t="4475" b="11399"/>
          <a:stretch/>
        </p:blipFill>
        <p:spPr>
          <a:xfrm>
            <a:off x="8119700" y="4374574"/>
            <a:ext cx="1024300" cy="768925"/>
          </a:xfrm>
          <a:prstGeom prst="rect">
            <a:avLst/>
          </a:prstGeom>
          <a:noFill/>
          <a:ln>
            <a:noFill/>
          </a:ln>
        </p:spPr>
      </p:pic>
      <p:sp>
        <p:nvSpPr>
          <p:cNvPr id="174" name="Google Shape;174;p30"/>
          <p:cNvSpPr txBox="1">
            <a:spLocks noGrp="1"/>
          </p:cNvSpPr>
          <p:nvPr>
            <p:ph type="body" idx="1"/>
          </p:nvPr>
        </p:nvSpPr>
        <p:spPr>
          <a:xfrm>
            <a:off x="311700" y="1020688"/>
            <a:ext cx="8520600" cy="30231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a:solidFill>
                  <a:schemeClr val="dk1"/>
                </a:solidFill>
              </a:rPr>
              <a:t>CALLS</a:t>
            </a:r>
            <a:endParaRPr sz="12000">
              <a:solidFill>
                <a:schemeClr val="dk1"/>
              </a:solidFill>
            </a:endParaRPr>
          </a:p>
          <a:p>
            <a:pPr marL="457200" lvl="0" indent="0" algn="l" rtl="0">
              <a:lnSpc>
                <a:spcPct val="100000"/>
              </a:lnSpc>
              <a:spcBef>
                <a:spcPts val="0"/>
              </a:spcBef>
              <a:spcAft>
                <a:spcPts val="0"/>
              </a:spcAft>
              <a:buNone/>
            </a:pP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14"/>
            </a:pPr>
            <a:r>
              <a:rPr lang="en" sz="12000">
                <a:solidFill>
                  <a:schemeClr val="dk1"/>
                </a:solidFill>
              </a:rPr>
              <a:t>Rethink clergy discernment, formation and deployment for the Church of the future. </a:t>
            </a:r>
            <a:br>
              <a:rPr lang="en" sz="12000">
                <a:solidFill>
                  <a:schemeClr val="dk1"/>
                </a:solidFill>
              </a:rPr>
            </a:b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14"/>
            </a:pPr>
            <a:r>
              <a:rPr lang="en" sz="12000">
                <a:solidFill>
                  <a:schemeClr val="dk1"/>
                </a:solidFill>
              </a:rPr>
              <a:t>Introduce and use new ways to measure and nurture congregational health and effectiveness. </a:t>
            </a:r>
            <a:endParaRPr sz="12000">
              <a:solidFill>
                <a:schemeClr val="dk1"/>
              </a:solidFill>
            </a:endParaRPr>
          </a:p>
          <a:p>
            <a:pPr marL="457200" lvl="0" indent="0" algn="l" rtl="0">
              <a:lnSpc>
                <a:spcPct val="100000"/>
              </a:lnSpc>
              <a:spcBef>
                <a:spcPts val="0"/>
              </a:spcBef>
              <a:spcAft>
                <a:spcPts val="0"/>
              </a:spcAft>
              <a:buNone/>
            </a:pPr>
            <a:endParaRPr sz="12000">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F38077"/>
                </a:solidFill>
              </a:rPr>
              <a:t>Theme 3: Reimagining Ministry</a:t>
            </a:r>
            <a:endParaRPr sz="2820" b="1">
              <a:solidFill>
                <a:srgbClr val="F38077"/>
              </a:solidFill>
            </a:endParaRPr>
          </a:p>
        </p:txBody>
      </p:sp>
      <p:pic>
        <p:nvPicPr>
          <p:cNvPr id="180" name="Google Shape;180;p31" title="Screen Shot 2025-05-07 at 2.49.53 PM.png"/>
          <p:cNvPicPr preferRelativeResize="0"/>
          <p:nvPr/>
        </p:nvPicPr>
        <p:blipFill rotWithShape="1">
          <a:blip r:embed="rId3">
            <a:alphaModFix/>
          </a:blip>
          <a:srcRect t="4475" b="11399"/>
          <a:stretch/>
        </p:blipFill>
        <p:spPr>
          <a:xfrm>
            <a:off x="8119700" y="4374574"/>
            <a:ext cx="1024300" cy="768925"/>
          </a:xfrm>
          <a:prstGeom prst="rect">
            <a:avLst/>
          </a:prstGeom>
          <a:noFill/>
          <a:ln>
            <a:noFill/>
          </a:ln>
        </p:spPr>
      </p:pic>
      <p:sp>
        <p:nvSpPr>
          <p:cNvPr id="181" name="Google Shape;181;p31"/>
          <p:cNvSpPr txBox="1">
            <a:spLocks noGrp="1"/>
          </p:cNvSpPr>
          <p:nvPr>
            <p:ph type="body" idx="1"/>
          </p:nvPr>
        </p:nvSpPr>
        <p:spPr>
          <a:xfrm>
            <a:off x="311700" y="792875"/>
            <a:ext cx="8737200" cy="3900300"/>
          </a:xfrm>
          <a:prstGeom prst="rect">
            <a:avLst/>
          </a:prstGeom>
        </p:spPr>
        <p:txBody>
          <a:bodyPr spcFirstLastPara="1" wrap="square" lIns="91425" tIns="91425" rIns="91425" bIns="91425" anchor="t" anchorCtr="0">
            <a:normAutofit fontScale="25000"/>
          </a:bodyPr>
          <a:lstStyle/>
          <a:p>
            <a:pPr marL="0" lvl="0" indent="0" algn="l" rtl="0">
              <a:lnSpc>
                <a:spcPct val="100000"/>
              </a:lnSpc>
              <a:spcBef>
                <a:spcPts val="0"/>
              </a:spcBef>
              <a:spcAft>
                <a:spcPts val="0"/>
              </a:spcAft>
              <a:buNone/>
            </a:pPr>
            <a:r>
              <a:rPr lang="en" sz="9200" b="1">
                <a:solidFill>
                  <a:schemeClr val="dk1"/>
                </a:solidFill>
              </a:rPr>
              <a:t>QUESTIONS</a:t>
            </a:r>
            <a:endParaRPr sz="9200" b="1">
              <a:solidFill>
                <a:schemeClr val="dk1"/>
              </a:solidFill>
            </a:endParaRPr>
          </a:p>
          <a:p>
            <a:pPr marL="0" lvl="0" indent="0" algn="l" rtl="0">
              <a:lnSpc>
                <a:spcPct val="100000"/>
              </a:lnSpc>
              <a:spcBef>
                <a:spcPts val="0"/>
              </a:spcBef>
              <a:spcAft>
                <a:spcPts val="0"/>
              </a:spcAft>
              <a:buNone/>
            </a:pPr>
            <a:endParaRPr sz="3850" b="1">
              <a:solidFill>
                <a:schemeClr val="dk1"/>
              </a:solidFill>
            </a:endParaRPr>
          </a:p>
          <a:p>
            <a:pPr marL="457200" lvl="0" indent="-419100" algn="l" rtl="0">
              <a:spcBef>
                <a:spcPts val="0"/>
              </a:spcBef>
              <a:spcAft>
                <a:spcPts val="0"/>
              </a:spcAft>
              <a:buClr>
                <a:schemeClr val="dk1"/>
              </a:buClr>
              <a:buSzPct val="100000"/>
              <a:buAutoNum type="alphaUcPeriod"/>
            </a:pPr>
            <a:r>
              <a:rPr lang="en" sz="12000">
                <a:solidFill>
                  <a:schemeClr val="dk1"/>
                </a:solidFill>
              </a:rPr>
              <a:t>Which of these seven Calls connect with your church’s current mission? Which affirm and support what you are doing now?</a:t>
            </a:r>
            <a:endParaRPr sz="12000">
              <a:solidFill>
                <a:schemeClr val="dk1"/>
              </a:solidFill>
            </a:endParaRPr>
          </a:p>
          <a:p>
            <a:pPr marL="457200" lvl="0" indent="0" algn="l" rtl="0">
              <a:spcBef>
                <a:spcPts val="0"/>
              </a:spcBef>
              <a:spcAft>
                <a:spcPts val="0"/>
              </a:spcAft>
              <a:buNone/>
            </a:pPr>
            <a:r>
              <a:rPr lang="en" sz="12000" b="1">
                <a:solidFill>
                  <a:schemeClr val="dk1"/>
                </a:solidFill>
              </a:rPr>
              <a:t>How is your congregation living these now? </a:t>
            </a:r>
            <a:br>
              <a:rPr lang="en" sz="12000" b="1">
                <a:solidFill>
                  <a:schemeClr val="dk1"/>
                </a:solidFill>
              </a:rPr>
            </a:br>
            <a:r>
              <a:rPr lang="en" sz="12000" b="1">
                <a:solidFill>
                  <a:schemeClr val="dk1"/>
                </a:solidFill>
              </a:rPr>
              <a:t>What is going well?</a:t>
            </a:r>
            <a:endParaRPr sz="12000" b="1">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4B90CD"/>
                </a:solidFill>
              </a:rPr>
              <a:t>Cast the Net - Background</a:t>
            </a:r>
            <a:endParaRPr sz="2820" b="1">
              <a:solidFill>
                <a:srgbClr val="4B90CD"/>
              </a:solidFill>
            </a:endParaRPr>
          </a:p>
        </p:txBody>
      </p:sp>
      <p:sp>
        <p:nvSpPr>
          <p:cNvPr id="61" name="Google Shape;61;p14"/>
          <p:cNvSpPr txBox="1">
            <a:spLocks noGrp="1"/>
          </p:cNvSpPr>
          <p:nvPr>
            <p:ph type="body" idx="1"/>
          </p:nvPr>
        </p:nvSpPr>
        <p:spPr>
          <a:xfrm>
            <a:off x="311700" y="836525"/>
            <a:ext cx="8686500" cy="3732300"/>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Clr>
                <a:schemeClr val="dk1"/>
              </a:buClr>
              <a:buSzPts val="3000"/>
              <a:buChar char="●"/>
            </a:pPr>
            <a:r>
              <a:rPr lang="en" sz="3000">
                <a:solidFill>
                  <a:schemeClr val="dk1"/>
                </a:solidFill>
              </a:rPr>
              <a:t>Diocesan-wide visioning process</a:t>
            </a:r>
            <a:endParaRPr sz="3000">
              <a:solidFill>
                <a:schemeClr val="dk1"/>
              </a:solidFill>
            </a:endParaRPr>
          </a:p>
          <a:p>
            <a:pPr marL="457200" lvl="0" indent="-419100" algn="l" rtl="0">
              <a:spcBef>
                <a:spcPts val="0"/>
              </a:spcBef>
              <a:spcAft>
                <a:spcPts val="0"/>
              </a:spcAft>
              <a:buClr>
                <a:schemeClr val="dk1"/>
              </a:buClr>
              <a:buSzPts val="3000"/>
              <a:buChar char="●"/>
            </a:pPr>
            <a:r>
              <a:rPr lang="en" sz="3000">
                <a:solidFill>
                  <a:schemeClr val="dk1"/>
                </a:solidFill>
              </a:rPr>
              <a:t>deep listening to diverse voices</a:t>
            </a:r>
            <a:endParaRPr sz="3000">
              <a:solidFill>
                <a:schemeClr val="dk1"/>
              </a:solidFill>
            </a:endParaRPr>
          </a:p>
          <a:p>
            <a:pPr marL="457200" lvl="0" indent="-419100" algn="l" rtl="0">
              <a:spcBef>
                <a:spcPts val="0"/>
              </a:spcBef>
              <a:spcAft>
                <a:spcPts val="0"/>
              </a:spcAft>
              <a:buClr>
                <a:schemeClr val="dk1"/>
              </a:buClr>
              <a:buSzPts val="3000"/>
              <a:buChar char="●"/>
            </a:pPr>
            <a:r>
              <a:rPr lang="en" sz="3000">
                <a:solidFill>
                  <a:schemeClr val="dk1"/>
                </a:solidFill>
              </a:rPr>
              <a:t>20 Calls to the Diocese adopted at Synod 2023</a:t>
            </a:r>
            <a:endParaRPr sz="3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F38077"/>
                </a:solidFill>
              </a:rPr>
              <a:t>Theme 3: Reimagining Ministry</a:t>
            </a:r>
            <a:endParaRPr sz="2820" b="1">
              <a:solidFill>
                <a:srgbClr val="F38077"/>
              </a:solidFill>
            </a:endParaRPr>
          </a:p>
        </p:txBody>
      </p:sp>
      <p:pic>
        <p:nvPicPr>
          <p:cNvPr id="187" name="Google Shape;187;p32" title="Screen Shot 2025-05-07 at 2.49.53 PM.png"/>
          <p:cNvPicPr preferRelativeResize="0"/>
          <p:nvPr/>
        </p:nvPicPr>
        <p:blipFill rotWithShape="1">
          <a:blip r:embed="rId3">
            <a:alphaModFix/>
          </a:blip>
          <a:srcRect t="4475" b="11399"/>
          <a:stretch/>
        </p:blipFill>
        <p:spPr>
          <a:xfrm>
            <a:off x="8119700" y="4374574"/>
            <a:ext cx="1024300" cy="768925"/>
          </a:xfrm>
          <a:prstGeom prst="rect">
            <a:avLst/>
          </a:prstGeom>
          <a:noFill/>
          <a:ln>
            <a:noFill/>
          </a:ln>
        </p:spPr>
      </p:pic>
      <p:sp>
        <p:nvSpPr>
          <p:cNvPr id="188" name="Google Shape;188;p32"/>
          <p:cNvSpPr txBox="1">
            <a:spLocks noGrp="1"/>
          </p:cNvSpPr>
          <p:nvPr>
            <p:ph type="body" idx="1"/>
          </p:nvPr>
        </p:nvSpPr>
        <p:spPr>
          <a:xfrm>
            <a:off x="311700" y="792875"/>
            <a:ext cx="8737200" cy="39003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a:solidFill>
                  <a:schemeClr val="dk1"/>
                </a:solidFill>
              </a:rPr>
              <a:t>QUESTIONS</a:t>
            </a:r>
            <a:endParaRPr sz="9200" b="1">
              <a:solidFill>
                <a:schemeClr val="dk1"/>
              </a:solidFill>
            </a:endParaRPr>
          </a:p>
          <a:p>
            <a:pPr marL="0" lvl="0" indent="0" algn="l" rtl="0">
              <a:lnSpc>
                <a:spcPct val="100000"/>
              </a:lnSpc>
              <a:spcBef>
                <a:spcPts val="0"/>
              </a:spcBef>
              <a:spcAft>
                <a:spcPts val="0"/>
              </a:spcAft>
              <a:buNone/>
            </a:pPr>
            <a:endParaRPr sz="3850" b="1">
              <a:solidFill>
                <a:schemeClr val="dk1"/>
              </a:solidFill>
            </a:endParaRPr>
          </a:p>
          <a:p>
            <a:pPr marL="457200" lvl="0" indent="-419100" algn="l" rtl="0">
              <a:spcBef>
                <a:spcPts val="0"/>
              </a:spcBef>
              <a:spcAft>
                <a:spcPts val="0"/>
              </a:spcAft>
              <a:buClr>
                <a:schemeClr val="dk1"/>
              </a:buClr>
              <a:buSzPct val="100000"/>
              <a:buAutoNum type="alphaUcPeriod" startAt="2"/>
            </a:pPr>
            <a:r>
              <a:rPr lang="en" sz="12000">
                <a:solidFill>
                  <a:schemeClr val="dk1"/>
                </a:solidFill>
              </a:rPr>
              <a:t>Considering the hopes, opportunities and challenges facing your congregation, which of these call you towards the future? Is there a Call that best upholds &amp; encourages your parish’s vision for it’s future -  to stretch and grow? </a:t>
            </a:r>
            <a:endParaRPr sz="12000">
              <a:solidFill>
                <a:schemeClr val="dk1"/>
              </a:solidFill>
            </a:endParaRPr>
          </a:p>
          <a:p>
            <a:pPr marL="457200" lvl="0" indent="0" algn="l" rtl="0">
              <a:spcBef>
                <a:spcPts val="0"/>
              </a:spcBef>
              <a:spcAft>
                <a:spcPts val="0"/>
              </a:spcAft>
              <a:buNone/>
            </a:pPr>
            <a:r>
              <a:rPr lang="en" sz="12000" b="1">
                <a:solidFill>
                  <a:schemeClr val="dk1"/>
                </a:solidFill>
              </a:rPr>
              <a:t>What are some ideas for how this might happen?</a:t>
            </a:r>
            <a:endParaRPr sz="12000" b="1">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0DA880"/>
                </a:solidFill>
              </a:rPr>
              <a:t>Theme 4: Transforming Diocesan Culture</a:t>
            </a:r>
            <a:endParaRPr sz="2820" b="1">
              <a:solidFill>
                <a:srgbClr val="0DA880"/>
              </a:solidFill>
            </a:endParaRPr>
          </a:p>
        </p:txBody>
      </p:sp>
      <p:sp>
        <p:nvSpPr>
          <p:cNvPr id="194" name="Google Shape;194;p33"/>
          <p:cNvSpPr txBox="1">
            <a:spLocks noGrp="1"/>
          </p:cNvSpPr>
          <p:nvPr>
            <p:ph type="body" idx="1"/>
          </p:nvPr>
        </p:nvSpPr>
        <p:spPr>
          <a:xfrm>
            <a:off x="311700" y="1096875"/>
            <a:ext cx="8520600" cy="1268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i="1">
                <a:solidFill>
                  <a:schemeClr val="dk1"/>
                </a:solidFill>
              </a:rPr>
              <a:t>We live and work as the Body of Christ, each member connected to the whole, and each valued for their unique gifts.   </a:t>
            </a:r>
            <a:endParaRPr sz="3000" i="1">
              <a:solidFill>
                <a:schemeClr val="dk1"/>
              </a:solidFill>
            </a:endParaRPr>
          </a:p>
        </p:txBody>
      </p:sp>
      <p:sp>
        <p:nvSpPr>
          <p:cNvPr id="195" name="Google Shape;195;p33"/>
          <p:cNvSpPr txBox="1">
            <a:spLocks noGrp="1"/>
          </p:cNvSpPr>
          <p:nvPr>
            <p:ph type="body" idx="1"/>
          </p:nvPr>
        </p:nvSpPr>
        <p:spPr>
          <a:xfrm>
            <a:off x="362325" y="2952750"/>
            <a:ext cx="8520600" cy="1268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3000">
                <a:solidFill>
                  <a:schemeClr val="dk1"/>
                </a:solidFill>
              </a:rPr>
              <a:t>In that spirit, all parts of the Diocese are called to:</a:t>
            </a:r>
            <a:endParaRPr sz="3000">
              <a:solidFill>
                <a:schemeClr val="dk1"/>
              </a:solidFill>
            </a:endParaRPr>
          </a:p>
        </p:txBody>
      </p:sp>
      <p:pic>
        <p:nvPicPr>
          <p:cNvPr id="196" name="Google Shape;196;p33" title="Screen Shot 2025-05-07 at 3.02.13 PM.png"/>
          <p:cNvPicPr preferRelativeResize="0"/>
          <p:nvPr/>
        </p:nvPicPr>
        <p:blipFill>
          <a:blip r:embed="rId3">
            <a:alphaModFix/>
          </a:blip>
          <a:stretch>
            <a:fillRect/>
          </a:stretch>
        </p:blipFill>
        <p:spPr>
          <a:xfrm>
            <a:off x="8269500" y="4269000"/>
            <a:ext cx="874500" cy="874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0DA880"/>
                </a:solidFill>
              </a:rPr>
              <a:t>Theme 4: Transforming Diocesan Culture</a:t>
            </a:r>
            <a:endParaRPr sz="2820" b="1">
              <a:solidFill>
                <a:srgbClr val="0DA880"/>
              </a:solidFill>
            </a:endParaRPr>
          </a:p>
        </p:txBody>
      </p:sp>
      <p:pic>
        <p:nvPicPr>
          <p:cNvPr id="202" name="Google Shape;202;p34" title="Screen Shot 2025-05-07 at 3.02.13 PM.png"/>
          <p:cNvPicPr preferRelativeResize="0"/>
          <p:nvPr/>
        </p:nvPicPr>
        <p:blipFill>
          <a:blip r:embed="rId3">
            <a:alphaModFix/>
          </a:blip>
          <a:stretch>
            <a:fillRect/>
          </a:stretch>
        </p:blipFill>
        <p:spPr>
          <a:xfrm>
            <a:off x="8269500" y="4269000"/>
            <a:ext cx="874500" cy="874500"/>
          </a:xfrm>
          <a:prstGeom prst="rect">
            <a:avLst/>
          </a:prstGeom>
          <a:noFill/>
          <a:ln>
            <a:noFill/>
          </a:ln>
        </p:spPr>
      </p:pic>
      <p:sp>
        <p:nvSpPr>
          <p:cNvPr id="203" name="Google Shape;203;p34"/>
          <p:cNvSpPr txBox="1">
            <a:spLocks noGrp="1"/>
          </p:cNvSpPr>
          <p:nvPr>
            <p:ph type="body" idx="1"/>
          </p:nvPr>
        </p:nvSpPr>
        <p:spPr>
          <a:xfrm>
            <a:off x="311700" y="1020688"/>
            <a:ext cx="8520600" cy="30231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a:solidFill>
                  <a:schemeClr val="dk1"/>
                </a:solidFill>
              </a:rPr>
              <a:t>CALLS</a:t>
            </a:r>
            <a:endParaRPr sz="12000">
              <a:solidFill>
                <a:schemeClr val="dk1"/>
              </a:solidFill>
            </a:endParaRPr>
          </a:p>
          <a:p>
            <a:pPr marL="457200" lvl="0" indent="0" algn="l" rtl="0">
              <a:lnSpc>
                <a:spcPct val="100000"/>
              </a:lnSpc>
              <a:spcBef>
                <a:spcPts val="0"/>
              </a:spcBef>
              <a:spcAft>
                <a:spcPts val="0"/>
              </a:spcAft>
              <a:buNone/>
            </a:pP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16"/>
            </a:pPr>
            <a:r>
              <a:rPr lang="en" sz="12000">
                <a:solidFill>
                  <a:schemeClr val="dk1"/>
                </a:solidFill>
              </a:rPr>
              <a:t>Cultivate an understanding of the Diocese as a dynamic net of shared relationships.</a:t>
            </a:r>
            <a:br>
              <a:rPr lang="en" sz="12000">
                <a:solidFill>
                  <a:schemeClr val="dk1"/>
                </a:solidFill>
              </a:rPr>
            </a:b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16"/>
            </a:pPr>
            <a:r>
              <a:rPr lang="en" sz="12000">
                <a:solidFill>
                  <a:schemeClr val="dk1"/>
                </a:solidFill>
              </a:rPr>
              <a:t>Continue assessing recent diocesan leadership changes and adjust as necessary.</a:t>
            </a:r>
            <a:br>
              <a:rPr lang="en" sz="12000">
                <a:solidFill>
                  <a:schemeClr val="dk1"/>
                </a:solidFill>
              </a:rPr>
            </a:b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16"/>
            </a:pPr>
            <a:r>
              <a:rPr lang="en" sz="12000">
                <a:solidFill>
                  <a:schemeClr val="dk1"/>
                </a:solidFill>
              </a:rPr>
              <a:t>Adopt an integrated, theologically informed approach to property management.</a:t>
            </a:r>
            <a:br>
              <a:rPr lang="en" sz="12000">
                <a:solidFill>
                  <a:schemeClr val="dk1"/>
                </a:solidFill>
              </a:rPr>
            </a:br>
            <a:endParaRPr sz="12000">
              <a:solidFill>
                <a:schemeClr val="dk1"/>
              </a:solidFill>
            </a:endParaRPr>
          </a:p>
          <a:p>
            <a:pPr marL="457200" lvl="0" indent="0" algn="l" rtl="0">
              <a:lnSpc>
                <a:spcPct val="100000"/>
              </a:lnSpc>
              <a:spcBef>
                <a:spcPts val="0"/>
              </a:spcBef>
              <a:spcAft>
                <a:spcPts val="0"/>
              </a:spcAft>
              <a:buNone/>
            </a:pPr>
            <a:endParaRPr sz="12000">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0DA880"/>
                </a:solidFill>
              </a:rPr>
              <a:t>Theme 4: Transforming Diocesan Culture</a:t>
            </a:r>
            <a:endParaRPr sz="2820" b="1">
              <a:solidFill>
                <a:srgbClr val="0DA880"/>
              </a:solidFill>
            </a:endParaRPr>
          </a:p>
        </p:txBody>
      </p:sp>
      <p:pic>
        <p:nvPicPr>
          <p:cNvPr id="209" name="Google Shape;209;p35" title="Screen Shot 2025-05-07 at 3.02.13 PM.png"/>
          <p:cNvPicPr preferRelativeResize="0"/>
          <p:nvPr/>
        </p:nvPicPr>
        <p:blipFill>
          <a:blip r:embed="rId3">
            <a:alphaModFix/>
          </a:blip>
          <a:stretch>
            <a:fillRect/>
          </a:stretch>
        </p:blipFill>
        <p:spPr>
          <a:xfrm>
            <a:off x="8269500" y="4269000"/>
            <a:ext cx="874500" cy="874500"/>
          </a:xfrm>
          <a:prstGeom prst="rect">
            <a:avLst/>
          </a:prstGeom>
          <a:noFill/>
          <a:ln>
            <a:noFill/>
          </a:ln>
        </p:spPr>
      </p:pic>
      <p:sp>
        <p:nvSpPr>
          <p:cNvPr id="210" name="Google Shape;210;p35"/>
          <p:cNvSpPr txBox="1">
            <a:spLocks noGrp="1"/>
          </p:cNvSpPr>
          <p:nvPr>
            <p:ph type="body" idx="1"/>
          </p:nvPr>
        </p:nvSpPr>
        <p:spPr>
          <a:xfrm>
            <a:off x="311700" y="792088"/>
            <a:ext cx="8520600" cy="30231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a:solidFill>
                  <a:schemeClr val="dk1"/>
                </a:solidFill>
              </a:rPr>
              <a:t>CALLS</a:t>
            </a:r>
            <a:endParaRPr sz="12000">
              <a:solidFill>
                <a:schemeClr val="dk1"/>
              </a:solidFill>
            </a:endParaRPr>
          </a:p>
          <a:p>
            <a:pPr marL="0" lvl="0" indent="0" algn="l" rtl="0">
              <a:lnSpc>
                <a:spcPct val="100000"/>
              </a:lnSpc>
              <a:spcBef>
                <a:spcPts val="0"/>
              </a:spcBef>
              <a:spcAft>
                <a:spcPts val="0"/>
              </a:spcAft>
              <a:buNone/>
            </a:pP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19"/>
            </a:pPr>
            <a:r>
              <a:rPr lang="en" sz="12000">
                <a:solidFill>
                  <a:schemeClr val="dk1"/>
                </a:solidFill>
              </a:rPr>
              <a:t>Ensure follow-through on this Report, including implementation methods and metrics.</a:t>
            </a:r>
            <a:br>
              <a:rPr lang="en" sz="12000">
                <a:solidFill>
                  <a:schemeClr val="dk1"/>
                </a:solidFill>
              </a:rPr>
            </a:br>
            <a:endParaRPr sz="12000">
              <a:solidFill>
                <a:schemeClr val="dk1"/>
              </a:solidFill>
            </a:endParaRPr>
          </a:p>
          <a:p>
            <a:pPr marL="457200" lvl="0" indent="-419100" algn="l" rtl="0">
              <a:lnSpc>
                <a:spcPct val="100000"/>
              </a:lnSpc>
              <a:spcBef>
                <a:spcPts val="0"/>
              </a:spcBef>
              <a:spcAft>
                <a:spcPts val="0"/>
              </a:spcAft>
              <a:buClr>
                <a:schemeClr val="dk1"/>
              </a:buClr>
              <a:buSzPct val="100000"/>
              <a:buAutoNum type="arabicPeriod" startAt="19"/>
            </a:pPr>
            <a:r>
              <a:rPr lang="en" sz="12000">
                <a:solidFill>
                  <a:schemeClr val="dk1"/>
                </a:solidFill>
              </a:rPr>
              <a:t>Invest in the vision with existing and new resources, using sound Christian stewardship principals. </a:t>
            </a:r>
            <a:endParaRPr sz="12000">
              <a:solidFill>
                <a:schemeClr val="dk1"/>
              </a:solidFill>
            </a:endParaRPr>
          </a:p>
          <a:p>
            <a:pPr marL="457200" lvl="0" indent="0" algn="l" rtl="0">
              <a:lnSpc>
                <a:spcPct val="100000"/>
              </a:lnSpc>
              <a:spcBef>
                <a:spcPts val="0"/>
              </a:spcBef>
              <a:spcAft>
                <a:spcPts val="0"/>
              </a:spcAft>
              <a:buNone/>
            </a:pPr>
            <a:endParaRPr sz="12000">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0DA880"/>
                </a:solidFill>
              </a:rPr>
              <a:t>Theme 4: Transforming Diocesan Culture</a:t>
            </a:r>
            <a:endParaRPr sz="2820" b="1">
              <a:solidFill>
                <a:srgbClr val="0DA880"/>
              </a:solidFill>
            </a:endParaRPr>
          </a:p>
        </p:txBody>
      </p:sp>
      <p:pic>
        <p:nvPicPr>
          <p:cNvPr id="216" name="Google Shape;216;p36" title="Screen Shot 2025-05-07 at 3.02.13 PM.png"/>
          <p:cNvPicPr preferRelativeResize="0"/>
          <p:nvPr/>
        </p:nvPicPr>
        <p:blipFill>
          <a:blip r:embed="rId3">
            <a:alphaModFix/>
          </a:blip>
          <a:stretch>
            <a:fillRect/>
          </a:stretch>
        </p:blipFill>
        <p:spPr>
          <a:xfrm>
            <a:off x="8269500" y="4269000"/>
            <a:ext cx="874500" cy="874500"/>
          </a:xfrm>
          <a:prstGeom prst="rect">
            <a:avLst/>
          </a:prstGeom>
          <a:noFill/>
          <a:ln>
            <a:noFill/>
          </a:ln>
        </p:spPr>
      </p:pic>
      <p:sp>
        <p:nvSpPr>
          <p:cNvPr id="217" name="Google Shape;217;p36"/>
          <p:cNvSpPr txBox="1">
            <a:spLocks noGrp="1"/>
          </p:cNvSpPr>
          <p:nvPr>
            <p:ph type="body" idx="1"/>
          </p:nvPr>
        </p:nvSpPr>
        <p:spPr>
          <a:xfrm>
            <a:off x="311700" y="792875"/>
            <a:ext cx="8377200" cy="3258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300" b="1">
                <a:solidFill>
                  <a:schemeClr val="dk1"/>
                </a:solidFill>
              </a:rPr>
              <a:t>QUESTIONS</a:t>
            </a:r>
            <a:endParaRPr sz="2300" b="1">
              <a:solidFill>
                <a:schemeClr val="dk1"/>
              </a:solidFill>
            </a:endParaRPr>
          </a:p>
          <a:p>
            <a:pPr marL="0" lvl="0" indent="0" algn="l" rtl="0">
              <a:lnSpc>
                <a:spcPct val="100000"/>
              </a:lnSpc>
              <a:spcBef>
                <a:spcPts val="0"/>
              </a:spcBef>
              <a:spcAft>
                <a:spcPts val="0"/>
              </a:spcAft>
              <a:buNone/>
            </a:pPr>
            <a:endParaRPr sz="3000" b="1">
              <a:solidFill>
                <a:schemeClr val="dk1"/>
              </a:solidFill>
            </a:endParaRPr>
          </a:p>
          <a:p>
            <a:pPr marL="457200" lvl="0" indent="-419100" algn="l" rtl="0">
              <a:spcBef>
                <a:spcPts val="0"/>
              </a:spcBef>
              <a:spcAft>
                <a:spcPts val="0"/>
              </a:spcAft>
              <a:buClr>
                <a:schemeClr val="dk1"/>
              </a:buClr>
              <a:buSzPts val="3000"/>
              <a:buAutoNum type="alphaUcPeriod"/>
            </a:pPr>
            <a:r>
              <a:rPr lang="en" sz="3000">
                <a:solidFill>
                  <a:schemeClr val="dk1"/>
                </a:solidFill>
              </a:rPr>
              <a:t>Which of these five Calls connect with your church?</a:t>
            </a:r>
            <a:endParaRPr sz="3000">
              <a:solidFill>
                <a:schemeClr val="dk1"/>
              </a:solidFill>
            </a:endParaRPr>
          </a:p>
          <a:p>
            <a:pPr marL="457200" lvl="0" indent="0" algn="l" rtl="0">
              <a:spcBef>
                <a:spcPts val="0"/>
              </a:spcBef>
              <a:spcAft>
                <a:spcPts val="0"/>
              </a:spcAft>
              <a:buNone/>
            </a:pPr>
            <a:r>
              <a:rPr lang="en" sz="3000" b="1">
                <a:solidFill>
                  <a:schemeClr val="dk1"/>
                </a:solidFill>
              </a:rPr>
              <a:t>Which affirm and support you now?</a:t>
            </a:r>
            <a:endParaRPr sz="3000" b="1">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0DA880"/>
                </a:solidFill>
              </a:rPr>
              <a:t>Theme 4: Transforming Diocesan Culture</a:t>
            </a:r>
            <a:endParaRPr sz="2820" b="1">
              <a:solidFill>
                <a:srgbClr val="0DA880"/>
              </a:solidFill>
            </a:endParaRPr>
          </a:p>
        </p:txBody>
      </p:sp>
      <p:pic>
        <p:nvPicPr>
          <p:cNvPr id="223" name="Google Shape;223;p37" title="Screen Shot 2025-05-07 at 3.02.13 PM.png"/>
          <p:cNvPicPr preferRelativeResize="0"/>
          <p:nvPr/>
        </p:nvPicPr>
        <p:blipFill>
          <a:blip r:embed="rId3">
            <a:alphaModFix/>
          </a:blip>
          <a:stretch>
            <a:fillRect/>
          </a:stretch>
        </p:blipFill>
        <p:spPr>
          <a:xfrm>
            <a:off x="8269500" y="4269000"/>
            <a:ext cx="874500" cy="874500"/>
          </a:xfrm>
          <a:prstGeom prst="rect">
            <a:avLst/>
          </a:prstGeom>
          <a:noFill/>
          <a:ln>
            <a:noFill/>
          </a:ln>
        </p:spPr>
      </p:pic>
      <p:sp>
        <p:nvSpPr>
          <p:cNvPr id="224" name="Google Shape;224;p37"/>
          <p:cNvSpPr txBox="1">
            <a:spLocks noGrp="1"/>
          </p:cNvSpPr>
          <p:nvPr>
            <p:ph type="body" idx="1"/>
          </p:nvPr>
        </p:nvSpPr>
        <p:spPr>
          <a:xfrm>
            <a:off x="311700" y="792875"/>
            <a:ext cx="8377200" cy="325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b="1">
                <a:solidFill>
                  <a:schemeClr val="dk1"/>
                </a:solidFill>
              </a:rPr>
              <a:t>QUESTIONS</a:t>
            </a:r>
            <a:endParaRPr sz="3000" b="1">
              <a:solidFill>
                <a:schemeClr val="dk1"/>
              </a:solidFill>
            </a:endParaRPr>
          </a:p>
          <a:p>
            <a:pPr marL="0" lvl="0" indent="0" algn="l" rtl="0">
              <a:lnSpc>
                <a:spcPct val="100000"/>
              </a:lnSpc>
              <a:spcBef>
                <a:spcPts val="0"/>
              </a:spcBef>
              <a:spcAft>
                <a:spcPts val="0"/>
              </a:spcAft>
              <a:buNone/>
            </a:pPr>
            <a:endParaRPr sz="3000" b="1">
              <a:solidFill>
                <a:schemeClr val="dk1"/>
              </a:solidFill>
            </a:endParaRPr>
          </a:p>
          <a:p>
            <a:pPr marL="457200" lvl="0" indent="-419100" algn="l" rtl="0">
              <a:spcBef>
                <a:spcPts val="0"/>
              </a:spcBef>
              <a:spcAft>
                <a:spcPts val="0"/>
              </a:spcAft>
              <a:buClr>
                <a:schemeClr val="dk1"/>
              </a:buClr>
              <a:buSzPts val="3000"/>
              <a:buAutoNum type="alphaUcPeriod" startAt="2"/>
            </a:pPr>
            <a:r>
              <a:rPr lang="en" sz="3000">
                <a:solidFill>
                  <a:schemeClr val="dk1"/>
                </a:solidFill>
              </a:rPr>
              <a:t>Considering the hopes, opportunities and challenges facing your congregation, is there a Call in this list that upholds and encourages your parish’s vision for its future?</a:t>
            </a:r>
            <a:endParaRPr sz="3000">
              <a:solidFill>
                <a:schemeClr val="dk1"/>
              </a:solidFill>
            </a:endParaRPr>
          </a:p>
          <a:p>
            <a:pPr marL="457200" lvl="0" indent="0" algn="l" rtl="0">
              <a:spcBef>
                <a:spcPts val="0"/>
              </a:spcBef>
              <a:spcAft>
                <a:spcPts val="0"/>
              </a:spcAft>
              <a:buNone/>
            </a:pPr>
            <a:r>
              <a:rPr lang="en" sz="3000" b="1">
                <a:solidFill>
                  <a:schemeClr val="dk1"/>
                </a:solidFill>
              </a:rPr>
              <a:t>What are some ideas for how this might happen?</a:t>
            </a:r>
            <a:endParaRPr sz="3000" b="1">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4B90CD"/>
                </a:solidFill>
              </a:rPr>
              <a:t>Choosing Our Calls</a:t>
            </a:r>
            <a:endParaRPr sz="2820" b="1">
              <a:solidFill>
                <a:srgbClr val="4B90CD"/>
              </a:solidFill>
            </a:endParaRPr>
          </a:p>
        </p:txBody>
      </p:sp>
      <p:pic>
        <p:nvPicPr>
          <p:cNvPr id="230" name="Google Shape;230;p38" title="Screen Shot 2025-05-07 at 3.02.13 PM.png"/>
          <p:cNvPicPr preferRelativeResize="0"/>
          <p:nvPr/>
        </p:nvPicPr>
        <p:blipFill>
          <a:blip r:embed="rId3">
            <a:alphaModFix/>
          </a:blip>
          <a:stretch>
            <a:fillRect/>
          </a:stretch>
        </p:blipFill>
        <p:spPr>
          <a:xfrm>
            <a:off x="272650" y="4262950"/>
            <a:ext cx="874500" cy="874500"/>
          </a:xfrm>
          <a:prstGeom prst="rect">
            <a:avLst/>
          </a:prstGeom>
          <a:noFill/>
          <a:ln>
            <a:noFill/>
          </a:ln>
        </p:spPr>
      </p:pic>
      <p:sp>
        <p:nvSpPr>
          <p:cNvPr id="231" name="Google Shape;231;p38"/>
          <p:cNvSpPr txBox="1">
            <a:spLocks noGrp="1"/>
          </p:cNvSpPr>
          <p:nvPr>
            <p:ph type="body" idx="1"/>
          </p:nvPr>
        </p:nvSpPr>
        <p:spPr>
          <a:xfrm>
            <a:off x="311700" y="640475"/>
            <a:ext cx="8377200" cy="177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rPr>
              <a:t>Calls that connect most closely with our ministry today. </a:t>
            </a:r>
            <a:r>
              <a:rPr lang="en" sz="3000" b="1">
                <a:solidFill>
                  <a:schemeClr val="dk1"/>
                </a:solidFill>
              </a:rPr>
              <a:t>Question A </a:t>
            </a:r>
            <a:r>
              <a:rPr lang="en" sz="3000">
                <a:solidFill>
                  <a:schemeClr val="dk1"/>
                </a:solidFill>
              </a:rPr>
              <a:t>from each theme.</a:t>
            </a:r>
            <a:endParaRPr sz="3000">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pic>
        <p:nvPicPr>
          <p:cNvPr id="232" name="Google Shape;232;p38" title="Screen Shot 2025-05-07 at 2.16.43 PM.png"/>
          <p:cNvPicPr preferRelativeResize="0"/>
          <p:nvPr/>
        </p:nvPicPr>
        <p:blipFill rotWithShape="1">
          <a:blip r:embed="rId4">
            <a:alphaModFix/>
          </a:blip>
          <a:srcRect l="47159" t="51989" r="15341" b="7070"/>
          <a:stretch/>
        </p:blipFill>
        <p:spPr>
          <a:xfrm>
            <a:off x="368400" y="1825775"/>
            <a:ext cx="778750" cy="791300"/>
          </a:xfrm>
          <a:prstGeom prst="rect">
            <a:avLst/>
          </a:prstGeom>
          <a:noFill/>
          <a:ln>
            <a:noFill/>
          </a:ln>
        </p:spPr>
      </p:pic>
      <p:pic>
        <p:nvPicPr>
          <p:cNvPr id="233" name="Google Shape;233;p38" title="Screen Shot 2025-05-07 at 2.33.07 PM.png"/>
          <p:cNvPicPr preferRelativeResize="0"/>
          <p:nvPr/>
        </p:nvPicPr>
        <p:blipFill rotWithShape="1">
          <a:blip r:embed="rId5">
            <a:alphaModFix/>
          </a:blip>
          <a:srcRect l="69835" t="27475" r="3552" b="29419"/>
          <a:stretch/>
        </p:blipFill>
        <p:spPr>
          <a:xfrm>
            <a:off x="368400" y="2649352"/>
            <a:ext cx="778750" cy="780119"/>
          </a:xfrm>
          <a:prstGeom prst="rect">
            <a:avLst/>
          </a:prstGeom>
          <a:noFill/>
          <a:ln>
            <a:noFill/>
          </a:ln>
        </p:spPr>
      </p:pic>
      <p:pic>
        <p:nvPicPr>
          <p:cNvPr id="234" name="Google Shape;234;p38" title="Screen Shot 2025-05-07 at 2.49.53 PM.png"/>
          <p:cNvPicPr preferRelativeResize="0"/>
          <p:nvPr/>
        </p:nvPicPr>
        <p:blipFill rotWithShape="1">
          <a:blip r:embed="rId6">
            <a:alphaModFix/>
          </a:blip>
          <a:srcRect t="4475" b="11399"/>
          <a:stretch/>
        </p:blipFill>
        <p:spPr>
          <a:xfrm>
            <a:off x="122850" y="3461748"/>
            <a:ext cx="1024300" cy="768925"/>
          </a:xfrm>
          <a:prstGeom prst="rect">
            <a:avLst/>
          </a:prstGeom>
          <a:noFill/>
          <a:ln>
            <a:noFill/>
          </a:ln>
        </p:spPr>
      </p:pic>
      <p:sp>
        <p:nvSpPr>
          <p:cNvPr id="235" name="Google Shape;235;p38"/>
          <p:cNvSpPr txBox="1">
            <a:spLocks noGrp="1"/>
          </p:cNvSpPr>
          <p:nvPr>
            <p:ph type="title"/>
          </p:nvPr>
        </p:nvSpPr>
        <p:spPr>
          <a:xfrm>
            <a:off x="1070950" y="2629300"/>
            <a:ext cx="586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5FC8DB"/>
                </a:solidFill>
              </a:rPr>
              <a:t>Inspiring Faith in Action</a:t>
            </a:r>
            <a:endParaRPr sz="2820" b="1">
              <a:solidFill>
                <a:srgbClr val="5FC8DB"/>
              </a:solidFill>
            </a:endParaRPr>
          </a:p>
        </p:txBody>
      </p:sp>
      <p:sp>
        <p:nvSpPr>
          <p:cNvPr id="236" name="Google Shape;236;p38"/>
          <p:cNvSpPr txBox="1">
            <a:spLocks noGrp="1"/>
          </p:cNvSpPr>
          <p:nvPr>
            <p:ph type="title"/>
          </p:nvPr>
        </p:nvSpPr>
        <p:spPr>
          <a:xfrm>
            <a:off x="1070950" y="1836650"/>
            <a:ext cx="385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4B90CD"/>
                </a:solidFill>
              </a:rPr>
              <a:t>Renewing Spirituality</a:t>
            </a:r>
            <a:endParaRPr sz="2820" b="1">
              <a:solidFill>
                <a:srgbClr val="4B90CD"/>
              </a:solidFill>
            </a:endParaRPr>
          </a:p>
        </p:txBody>
      </p:sp>
      <p:sp>
        <p:nvSpPr>
          <p:cNvPr id="237" name="Google Shape;237;p38"/>
          <p:cNvSpPr txBox="1">
            <a:spLocks noGrp="1"/>
          </p:cNvSpPr>
          <p:nvPr>
            <p:ph type="title"/>
          </p:nvPr>
        </p:nvSpPr>
        <p:spPr>
          <a:xfrm>
            <a:off x="1070950" y="3458100"/>
            <a:ext cx="586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F38077"/>
                </a:solidFill>
              </a:rPr>
              <a:t>Reimagining Ministry</a:t>
            </a:r>
            <a:endParaRPr sz="2820" b="1">
              <a:solidFill>
                <a:srgbClr val="F38077"/>
              </a:solidFill>
            </a:endParaRPr>
          </a:p>
        </p:txBody>
      </p:sp>
      <p:sp>
        <p:nvSpPr>
          <p:cNvPr id="238" name="Google Shape;238;p38"/>
          <p:cNvSpPr txBox="1">
            <a:spLocks noGrp="1"/>
          </p:cNvSpPr>
          <p:nvPr>
            <p:ph type="title"/>
          </p:nvPr>
        </p:nvSpPr>
        <p:spPr>
          <a:xfrm>
            <a:off x="1070950" y="4267075"/>
            <a:ext cx="586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0DA880"/>
                </a:solidFill>
              </a:rPr>
              <a:t>Transforming Diocesan Culture</a:t>
            </a:r>
            <a:endParaRPr sz="2820" b="1">
              <a:solidFill>
                <a:srgbClr val="0DA88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4B90CD"/>
                </a:solidFill>
              </a:rPr>
              <a:t>Choosing Our Calls</a:t>
            </a:r>
            <a:endParaRPr sz="2820" b="1">
              <a:solidFill>
                <a:srgbClr val="4B90CD"/>
              </a:solidFill>
            </a:endParaRPr>
          </a:p>
        </p:txBody>
      </p:sp>
      <p:pic>
        <p:nvPicPr>
          <p:cNvPr id="244" name="Google Shape;244;p39" title="Screen Shot 2025-05-07 at 3.02.13 PM.png"/>
          <p:cNvPicPr preferRelativeResize="0"/>
          <p:nvPr/>
        </p:nvPicPr>
        <p:blipFill>
          <a:blip r:embed="rId3">
            <a:alphaModFix/>
          </a:blip>
          <a:stretch>
            <a:fillRect/>
          </a:stretch>
        </p:blipFill>
        <p:spPr>
          <a:xfrm>
            <a:off x="272650" y="4262950"/>
            <a:ext cx="874500" cy="874500"/>
          </a:xfrm>
          <a:prstGeom prst="rect">
            <a:avLst/>
          </a:prstGeom>
          <a:noFill/>
          <a:ln>
            <a:noFill/>
          </a:ln>
        </p:spPr>
      </p:pic>
      <p:sp>
        <p:nvSpPr>
          <p:cNvPr id="245" name="Google Shape;245;p39"/>
          <p:cNvSpPr txBox="1">
            <a:spLocks noGrp="1"/>
          </p:cNvSpPr>
          <p:nvPr>
            <p:ph type="body" idx="1"/>
          </p:nvPr>
        </p:nvSpPr>
        <p:spPr>
          <a:xfrm>
            <a:off x="311700" y="640475"/>
            <a:ext cx="8377200" cy="177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rPr>
              <a:t>Calls that uphold and encourage our vision. </a:t>
            </a:r>
            <a:r>
              <a:rPr lang="en" sz="3000" b="1">
                <a:solidFill>
                  <a:schemeClr val="dk1"/>
                </a:solidFill>
              </a:rPr>
              <a:t>Question B </a:t>
            </a:r>
            <a:r>
              <a:rPr lang="en" sz="3000">
                <a:solidFill>
                  <a:schemeClr val="dk1"/>
                </a:solidFill>
              </a:rPr>
              <a:t>from each theme.</a:t>
            </a:r>
            <a:endParaRPr sz="3000">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pic>
        <p:nvPicPr>
          <p:cNvPr id="246" name="Google Shape;246;p39" title="Screen Shot 2025-05-07 at 2.16.43 PM.png"/>
          <p:cNvPicPr preferRelativeResize="0"/>
          <p:nvPr/>
        </p:nvPicPr>
        <p:blipFill rotWithShape="1">
          <a:blip r:embed="rId4">
            <a:alphaModFix/>
          </a:blip>
          <a:srcRect l="47159" t="51989" r="15341" b="7070"/>
          <a:stretch/>
        </p:blipFill>
        <p:spPr>
          <a:xfrm>
            <a:off x="368400" y="1825775"/>
            <a:ext cx="778750" cy="791300"/>
          </a:xfrm>
          <a:prstGeom prst="rect">
            <a:avLst/>
          </a:prstGeom>
          <a:noFill/>
          <a:ln>
            <a:noFill/>
          </a:ln>
        </p:spPr>
      </p:pic>
      <p:pic>
        <p:nvPicPr>
          <p:cNvPr id="247" name="Google Shape;247;p39" title="Screen Shot 2025-05-07 at 2.33.07 PM.png"/>
          <p:cNvPicPr preferRelativeResize="0"/>
          <p:nvPr/>
        </p:nvPicPr>
        <p:blipFill rotWithShape="1">
          <a:blip r:embed="rId5">
            <a:alphaModFix/>
          </a:blip>
          <a:srcRect l="69835" t="27475" r="3552" b="29419"/>
          <a:stretch/>
        </p:blipFill>
        <p:spPr>
          <a:xfrm>
            <a:off x="368400" y="2649352"/>
            <a:ext cx="778750" cy="780119"/>
          </a:xfrm>
          <a:prstGeom prst="rect">
            <a:avLst/>
          </a:prstGeom>
          <a:noFill/>
          <a:ln>
            <a:noFill/>
          </a:ln>
        </p:spPr>
      </p:pic>
      <p:pic>
        <p:nvPicPr>
          <p:cNvPr id="248" name="Google Shape;248;p39" title="Screen Shot 2025-05-07 at 2.49.53 PM.png"/>
          <p:cNvPicPr preferRelativeResize="0"/>
          <p:nvPr/>
        </p:nvPicPr>
        <p:blipFill rotWithShape="1">
          <a:blip r:embed="rId6">
            <a:alphaModFix/>
          </a:blip>
          <a:srcRect t="4475" b="11399"/>
          <a:stretch/>
        </p:blipFill>
        <p:spPr>
          <a:xfrm>
            <a:off x="122850" y="3461748"/>
            <a:ext cx="1024300" cy="768925"/>
          </a:xfrm>
          <a:prstGeom prst="rect">
            <a:avLst/>
          </a:prstGeom>
          <a:noFill/>
          <a:ln>
            <a:noFill/>
          </a:ln>
        </p:spPr>
      </p:pic>
      <p:sp>
        <p:nvSpPr>
          <p:cNvPr id="249" name="Google Shape;249;p39"/>
          <p:cNvSpPr txBox="1">
            <a:spLocks noGrp="1"/>
          </p:cNvSpPr>
          <p:nvPr>
            <p:ph type="title"/>
          </p:nvPr>
        </p:nvSpPr>
        <p:spPr>
          <a:xfrm>
            <a:off x="1070950" y="2629300"/>
            <a:ext cx="586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5FC8DB"/>
                </a:solidFill>
              </a:rPr>
              <a:t>Inspiring Faith in Action</a:t>
            </a:r>
            <a:endParaRPr sz="2820" b="1">
              <a:solidFill>
                <a:srgbClr val="5FC8DB"/>
              </a:solidFill>
            </a:endParaRPr>
          </a:p>
        </p:txBody>
      </p:sp>
      <p:sp>
        <p:nvSpPr>
          <p:cNvPr id="250" name="Google Shape;250;p39"/>
          <p:cNvSpPr txBox="1">
            <a:spLocks noGrp="1"/>
          </p:cNvSpPr>
          <p:nvPr>
            <p:ph type="title"/>
          </p:nvPr>
        </p:nvSpPr>
        <p:spPr>
          <a:xfrm>
            <a:off x="1070950" y="1836650"/>
            <a:ext cx="385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4B90CD"/>
                </a:solidFill>
              </a:rPr>
              <a:t>Renewing Spirituality</a:t>
            </a:r>
            <a:endParaRPr sz="2820" b="1">
              <a:solidFill>
                <a:srgbClr val="4B90CD"/>
              </a:solidFill>
            </a:endParaRPr>
          </a:p>
        </p:txBody>
      </p:sp>
      <p:sp>
        <p:nvSpPr>
          <p:cNvPr id="251" name="Google Shape;251;p39"/>
          <p:cNvSpPr txBox="1">
            <a:spLocks noGrp="1"/>
          </p:cNvSpPr>
          <p:nvPr>
            <p:ph type="title"/>
          </p:nvPr>
        </p:nvSpPr>
        <p:spPr>
          <a:xfrm>
            <a:off x="1070950" y="3458100"/>
            <a:ext cx="586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F38077"/>
                </a:solidFill>
              </a:rPr>
              <a:t>Reimagining Ministry</a:t>
            </a:r>
            <a:endParaRPr sz="2820" b="1">
              <a:solidFill>
                <a:srgbClr val="F38077"/>
              </a:solidFill>
            </a:endParaRPr>
          </a:p>
        </p:txBody>
      </p:sp>
      <p:sp>
        <p:nvSpPr>
          <p:cNvPr id="252" name="Google Shape;252;p39"/>
          <p:cNvSpPr txBox="1">
            <a:spLocks noGrp="1"/>
          </p:cNvSpPr>
          <p:nvPr>
            <p:ph type="title"/>
          </p:nvPr>
        </p:nvSpPr>
        <p:spPr>
          <a:xfrm>
            <a:off x="1070950" y="4267075"/>
            <a:ext cx="586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0DA880"/>
                </a:solidFill>
              </a:rPr>
              <a:t>Transforming Diocesan Culture</a:t>
            </a:r>
            <a:endParaRPr sz="2820" b="1">
              <a:solidFill>
                <a:srgbClr val="0DA88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4B90CD"/>
                </a:solidFill>
              </a:rPr>
              <a:t>20 Calls to the Diocese</a:t>
            </a:r>
            <a:endParaRPr sz="2820" b="1">
              <a:solidFill>
                <a:srgbClr val="4B90CD"/>
              </a:solidFill>
            </a:endParaRPr>
          </a:p>
        </p:txBody>
      </p:sp>
      <p:pic>
        <p:nvPicPr>
          <p:cNvPr id="67" name="Google Shape;67;p15" title="Calls_Quarters.png"/>
          <p:cNvPicPr preferRelativeResize="0"/>
          <p:nvPr/>
        </p:nvPicPr>
        <p:blipFill rotWithShape="1">
          <a:blip r:embed="rId3">
            <a:alphaModFix/>
          </a:blip>
          <a:srcRect t="13721" b="13714"/>
          <a:stretch/>
        </p:blipFill>
        <p:spPr>
          <a:xfrm>
            <a:off x="601125" y="836525"/>
            <a:ext cx="7715250" cy="3732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dirty="0">
                <a:solidFill>
                  <a:srgbClr val="4B90CD"/>
                </a:solidFill>
              </a:rPr>
              <a:t>Living the Calls</a:t>
            </a:r>
            <a:endParaRPr sz="2820" b="1" dirty="0">
              <a:solidFill>
                <a:srgbClr val="4B90CD"/>
              </a:solidFill>
            </a:endParaRPr>
          </a:p>
        </p:txBody>
      </p:sp>
      <p:sp>
        <p:nvSpPr>
          <p:cNvPr id="73" name="Google Shape;73;p16"/>
          <p:cNvSpPr txBox="1">
            <a:spLocks noGrp="1"/>
          </p:cNvSpPr>
          <p:nvPr>
            <p:ph type="body" idx="1"/>
          </p:nvPr>
        </p:nvSpPr>
        <p:spPr>
          <a:xfrm>
            <a:off x="311700" y="836525"/>
            <a:ext cx="8520600" cy="3732300"/>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Clr>
                <a:schemeClr val="dk1"/>
              </a:buClr>
              <a:buSzPts val="3000"/>
              <a:buChar char="●"/>
            </a:pPr>
            <a:r>
              <a:rPr lang="en" sz="3000">
                <a:solidFill>
                  <a:schemeClr val="dk1"/>
                </a:solidFill>
              </a:rPr>
              <a:t>Identify the calls we are currently living out</a:t>
            </a:r>
            <a:br>
              <a:rPr lang="en" sz="3000">
                <a:solidFill>
                  <a:schemeClr val="dk1"/>
                </a:solidFill>
              </a:rPr>
            </a:br>
            <a:endParaRPr sz="3000">
              <a:solidFill>
                <a:schemeClr val="dk1"/>
              </a:solidFill>
            </a:endParaRPr>
          </a:p>
          <a:p>
            <a:pPr marL="457200" lvl="0" indent="-419100" algn="l" rtl="0">
              <a:spcBef>
                <a:spcPts val="0"/>
              </a:spcBef>
              <a:spcAft>
                <a:spcPts val="0"/>
              </a:spcAft>
              <a:buClr>
                <a:schemeClr val="dk1"/>
              </a:buClr>
              <a:buSzPts val="3000"/>
              <a:buChar char="●"/>
            </a:pPr>
            <a:r>
              <a:rPr lang="en" sz="3000">
                <a:solidFill>
                  <a:schemeClr val="dk1"/>
                </a:solidFill>
              </a:rPr>
              <a:t>Identify the calls that will encourage our vision into the future</a:t>
            </a:r>
            <a:endParaRPr sz="3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dirty="0">
                <a:solidFill>
                  <a:srgbClr val="4B90CD"/>
                </a:solidFill>
              </a:rPr>
              <a:t>Living the Calls</a:t>
            </a:r>
            <a:endParaRPr sz="2820" b="1" dirty="0">
              <a:solidFill>
                <a:srgbClr val="4B90CD"/>
              </a:solidFill>
            </a:endParaRPr>
          </a:p>
        </p:txBody>
      </p:sp>
      <p:pic>
        <p:nvPicPr>
          <p:cNvPr id="79" name="Google Shape;79;p17" title="Screen Shot 2025-05-07 at 1.51.09 PM.png"/>
          <p:cNvPicPr preferRelativeResize="0"/>
          <p:nvPr/>
        </p:nvPicPr>
        <p:blipFill>
          <a:blip r:embed="rId3">
            <a:alphaModFix/>
          </a:blip>
          <a:stretch>
            <a:fillRect/>
          </a:stretch>
        </p:blipFill>
        <p:spPr>
          <a:xfrm>
            <a:off x="4899850" y="729150"/>
            <a:ext cx="3850724" cy="4136750"/>
          </a:xfrm>
          <a:prstGeom prst="rect">
            <a:avLst/>
          </a:prstGeom>
          <a:noFill/>
          <a:ln>
            <a:noFill/>
          </a:ln>
        </p:spPr>
      </p:pic>
      <p:sp>
        <p:nvSpPr>
          <p:cNvPr id="80" name="Google Shape;80;p17"/>
          <p:cNvSpPr txBox="1">
            <a:spLocks noGrp="1"/>
          </p:cNvSpPr>
          <p:nvPr>
            <p:ph type="body" idx="1"/>
          </p:nvPr>
        </p:nvSpPr>
        <p:spPr>
          <a:xfrm>
            <a:off x="311700" y="1406775"/>
            <a:ext cx="4373700" cy="31620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3000">
                <a:solidFill>
                  <a:schemeClr val="dk1"/>
                </a:solidFill>
              </a:rPr>
              <a:t>Followers of Jesus, inspired by the Holy Spirit, serve the world God loves!</a:t>
            </a:r>
            <a:endParaRPr sz="3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547DB8"/>
                </a:solidFill>
              </a:rPr>
              <a:t>Theme 1: Renewing Spirituality</a:t>
            </a:r>
            <a:endParaRPr sz="2820" b="1">
              <a:solidFill>
                <a:srgbClr val="547DB8"/>
              </a:solidFill>
            </a:endParaRPr>
          </a:p>
        </p:txBody>
      </p:sp>
      <p:pic>
        <p:nvPicPr>
          <p:cNvPr id="86" name="Google Shape;86;p18" title="Screen Shot 2025-05-07 at 2.16.43 PM.png"/>
          <p:cNvPicPr preferRelativeResize="0"/>
          <p:nvPr/>
        </p:nvPicPr>
        <p:blipFill rotWithShape="1">
          <a:blip r:embed="rId3">
            <a:alphaModFix/>
          </a:blip>
          <a:srcRect l="47159" t="51989" r="15341" b="7070"/>
          <a:stretch/>
        </p:blipFill>
        <p:spPr>
          <a:xfrm>
            <a:off x="8365250" y="4352200"/>
            <a:ext cx="778750" cy="791300"/>
          </a:xfrm>
          <a:prstGeom prst="rect">
            <a:avLst/>
          </a:prstGeom>
          <a:noFill/>
          <a:ln>
            <a:noFill/>
          </a:ln>
        </p:spPr>
      </p:pic>
      <p:sp>
        <p:nvSpPr>
          <p:cNvPr id="87" name="Google Shape;87;p18"/>
          <p:cNvSpPr txBox="1">
            <a:spLocks noGrp="1"/>
          </p:cNvSpPr>
          <p:nvPr>
            <p:ph type="body" idx="1"/>
          </p:nvPr>
        </p:nvSpPr>
        <p:spPr>
          <a:xfrm>
            <a:off x="311700" y="1096875"/>
            <a:ext cx="8520600" cy="1268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3000" i="1">
                <a:solidFill>
                  <a:schemeClr val="dk1"/>
                </a:solidFill>
              </a:rPr>
              <a:t>We are renewed daily in our spiritual lives and share our faith with others.</a:t>
            </a:r>
            <a:endParaRPr sz="3000"/>
          </a:p>
        </p:txBody>
      </p:sp>
      <p:sp>
        <p:nvSpPr>
          <p:cNvPr id="88" name="Google Shape;88;p18"/>
          <p:cNvSpPr txBox="1">
            <a:spLocks noGrp="1"/>
          </p:cNvSpPr>
          <p:nvPr>
            <p:ph type="body" idx="1"/>
          </p:nvPr>
        </p:nvSpPr>
        <p:spPr>
          <a:xfrm>
            <a:off x="362325" y="2571750"/>
            <a:ext cx="8520600" cy="1268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3000">
                <a:solidFill>
                  <a:schemeClr val="dk1"/>
                </a:solidFill>
              </a:rPr>
              <a:t>In that spirit, </a:t>
            </a:r>
            <a:br>
              <a:rPr lang="en" sz="3000">
                <a:solidFill>
                  <a:schemeClr val="dk1"/>
                </a:solidFill>
              </a:rPr>
            </a:br>
            <a:r>
              <a:rPr lang="en" sz="3000">
                <a:solidFill>
                  <a:schemeClr val="dk1"/>
                </a:solidFill>
              </a:rPr>
              <a:t>all parts of the Diocese are called to:</a:t>
            </a:r>
            <a:endParaRPr sz="3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547DB8"/>
                </a:solidFill>
              </a:rPr>
              <a:t>Theme 1: Renewing Spirituality</a:t>
            </a:r>
            <a:endParaRPr sz="2820" b="1">
              <a:solidFill>
                <a:srgbClr val="547DB8"/>
              </a:solidFill>
            </a:endParaRPr>
          </a:p>
        </p:txBody>
      </p:sp>
      <p:pic>
        <p:nvPicPr>
          <p:cNvPr id="94" name="Google Shape;94;p19" title="Screen Shot 2025-05-07 at 2.16.43 PM.png"/>
          <p:cNvPicPr preferRelativeResize="0"/>
          <p:nvPr/>
        </p:nvPicPr>
        <p:blipFill rotWithShape="1">
          <a:blip r:embed="rId3">
            <a:alphaModFix/>
          </a:blip>
          <a:srcRect l="46069" t="50819" r="15342" b="7070"/>
          <a:stretch/>
        </p:blipFill>
        <p:spPr>
          <a:xfrm>
            <a:off x="8342650" y="4329575"/>
            <a:ext cx="801350" cy="813925"/>
          </a:xfrm>
          <a:prstGeom prst="rect">
            <a:avLst/>
          </a:prstGeom>
          <a:noFill/>
          <a:ln>
            <a:noFill/>
          </a:ln>
        </p:spPr>
      </p:pic>
      <p:sp>
        <p:nvSpPr>
          <p:cNvPr id="95" name="Google Shape;95;p19"/>
          <p:cNvSpPr txBox="1">
            <a:spLocks noGrp="1"/>
          </p:cNvSpPr>
          <p:nvPr>
            <p:ph type="body" idx="1"/>
          </p:nvPr>
        </p:nvSpPr>
        <p:spPr>
          <a:xfrm>
            <a:off x="311700" y="792875"/>
            <a:ext cx="8520600" cy="30231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dirty="0">
                <a:solidFill>
                  <a:schemeClr val="dk1"/>
                </a:solidFill>
              </a:rPr>
              <a:t>CALLS</a:t>
            </a:r>
            <a:endParaRPr sz="9200" b="1" dirty="0">
              <a:solidFill>
                <a:schemeClr val="dk1"/>
              </a:solidFill>
            </a:endParaRPr>
          </a:p>
          <a:p>
            <a:pPr marL="0" lvl="0" indent="0" algn="l" rtl="0">
              <a:lnSpc>
                <a:spcPct val="100000"/>
              </a:lnSpc>
              <a:spcBef>
                <a:spcPts val="0"/>
              </a:spcBef>
              <a:spcAft>
                <a:spcPts val="0"/>
              </a:spcAft>
              <a:buNone/>
            </a:pPr>
            <a:endParaRPr sz="9200" b="1" dirty="0">
              <a:solidFill>
                <a:schemeClr val="dk1"/>
              </a:solidFill>
            </a:endParaRPr>
          </a:p>
          <a:p>
            <a:pPr marL="457200" lvl="0" indent="-419100" algn="l" rtl="0">
              <a:lnSpc>
                <a:spcPct val="100000"/>
              </a:lnSpc>
              <a:spcBef>
                <a:spcPts val="0"/>
              </a:spcBef>
              <a:spcAft>
                <a:spcPts val="0"/>
              </a:spcAft>
              <a:buClr>
                <a:schemeClr val="dk1"/>
              </a:buClr>
              <a:buSzPct val="100000"/>
              <a:buAutoNum type="arabicPeriod"/>
            </a:pPr>
            <a:r>
              <a:rPr lang="en" sz="12000" dirty="0">
                <a:solidFill>
                  <a:schemeClr val="dk1"/>
                </a:solidFill>
              </a:rPr>
              <a:t>Enter into a Season of Spiritual Renewal to deepen personal and collective discipleship.</a:t>
            </a:r>
            <a:br>
              <a:rPr lang="en" sz="12000" dirty="0">
                <a:solidFill>
                  <a:schemeClr val="dk1"/>
                </a:solidFill>
              </a:rPr>
            </a:br>
            <a:endParaRPr lang="en" sz="12000" dirty="0">
              <a:solidFill>
                <a:schemeClr val="dk1"/>
              </a:solidFill>
            </a:endParaRPr>
          </a:p>
          <a:p>
            <a:pPr marL="457200" lvl="0" indent="-419100" algn="l" rtl="0">
              <a:lnSpc>
                <a:spcPct val="100000"/>
              </a:lnSpc>
              <a:spcBef>
                <a:spcPts val="0"/>
              </a:spcBef>
              <a:spcAft>
                <a:spcPts val="0"/>
              </a:spcAft>
              <a:buClr>
                <a:schemeClr val="dk1"/>
              </a:buClr>
              <a:buSzPct val="100000"/>
              <a:buAutoNum type="arabicPeriod"/>
            </a:pPr>
            <a:r>
              <a:rPr lang="en" sz="12000" dirty="0">
                <a:solidFill>
                  <a:schemeClr val="dk1"/>
                </a:solidFill>
              </a:rPr>
              <a:t>Reinvigorate and recommit to children’s, youth, family, and intergenerational ministries.</a:t>
            </a:r>
            <a:br>
              <a:rPr lang="en" sz="12000" dirty="0">
                <a:solidFill>
                  <a:schemeClr val="dk1"/>
                </a:solidFill>
              </a:rPr>
            </a:br>
            <a:endParaRPr lang="en" sz="12000" dirty="0">
              <a:solidFill>
                <a:schemeClr val="dk1"/>
              </a:solidFill>
            </a:endParaRPr>
          </a:p>
          <a:p>
            <a:pPr marL="457200" lvl="0" indent="-419100" algn="l" rtl="0">
              <a:lnSpc>
                <a:spcPct val="100000"/>
              </a:lnSpc>
              <a:spcBef>
                <a:spcPts val="0"/>
              </a:spcBef>
              <a:spcAft>
                <a:spcPts val="0"/>
              </a:spcAft>
              <a:buClr>
                <a:schemeClr val="dk1"/>
              </a:buClr>
              <a:buSzPct val="100000"/>
              <a:buAutoNum type="arabicPeriod"/>
            </a:pPr>
            <a:r>
              <a:rPr lang="en" sz="12000" dirty="0">
                <a:solidFill>
                  <a:schemeClr val="dk1"/>
                </a:solidFill>
              </a:rPr>
              <a:t>Share and use resources to enliven worship, faith </a:t>
            </a:r>
            <a:r>
              <a:rPr lang="en" sz="12000" dirty="0" err="1">
                <a:solidFill>
                  <a:schemeClr val="dk1"/>
                </a:solidFill>
              </a:rPr>
              <a:t>formation,spiritual</a:t>
            </a:r>
            <a:r>
              <a:rPr lang="en" sz="12000" dirty="0">
                <a:solidFill>
                  <a:schemeClr val="dk1"/>
                </a:solidFill>
              </a:rPr>
              <a:t> practice, and evangelism.</a:t>
            </a:r>
            <a:endParaRPr sz="12000" dirty="0">
              <a:solidFill>
                <a:schemeClr val="dk1"/>
              </a:solidFill>
            </a:endParaRPr>
          </a:p>
          <a:p>
            <a:pPr marL="0" lvl="0" indent="0" algn="l" rtl="0">
              <a:lnSpc>
                <a:spcPct val="100000"/>
              </a:lnSpc>
              <a:spcBef>
                <a:spcPts val="0"/>
              </a:spcBef>
              <a:spcAft>
                <a:spcPts val="0"/>
              </a:spcAft>
              <a:buNone/>
            </a:pPr>
            <a:endParaRPr sz="3000" i="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547DB8"/>
                </a:solidFill>
              </a:rPr>
              <a:t>Theme 1: Renewing Spirituality</a:t>
            </a:r>
            <a:endParaRPr sz="2820" b="1">
              <a:solidFill>
                <a:srgbClr val="547DB8"/>
              </a:solidFill>
            </a:endParaRPr>
          </a:p>
        </p:txBody>
      </p:sp>
      <p:pic>
        <p:nvPicPr>
          <p:cNvPr id="101" name="Google Shape;101;p20" title="Screen Shot 2025-05-07 at 2.16.43 PM.png"/>
          <p:cNvPicPr preferRelativeResize="0"/>
          <p:nvPr/>
        </p:nvPicPr>
        <p:blipFill rotWithShape="1">
          <a:blip r:embed="rId3">
            <a:alphaModFix/>
          </a:blip>
          <a:srcRect l="47159" t="52574" r="15341" b="7070"/>
          <a:stretch/>
        </p:blipFill>
        <p:spPr>
          <a:xfrm>
            <a:off x="8365250" y="4363500"/>
            <a:ext cx="778750" cy="780000"/>
          </a:xfrm>
          <a:prstGeom prst="rect">
            <a:avLst/>
          </a:prstGeom>
          <a:noFill/>
          <a:ln>
            <a:noFill/>
          </a:ln>
        </p:spPr>
      </p:pic>
      <p:sp>
        <p:nvSpPr>
          <p:cNvPr id="102" name="Google Shape;102;p20"/>
          <p:cNvSpPr txBox="1">
            <a:spLocks noGrp="1"/>
          </p:cNvSpPr>
          <p:nvPr>
            <p:ph type="body" idx="1"/>
          </p:nvPr>
        </p:nvSpPr>
        <p:spPr>
          <a:xfrm>
            <a:off x="311700" y="792875"/>
            <a:ext cx="8520600" cy="30231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a:solidFill>
                  <a:schemeClr val="dk1"/>
                </a:solidFill>
              </a:rPr>
              <a:t>QUESTIONS</a:t>
            </a:r>
            <a:endParaRPr sz="9200" b="1">
              <a:solidFill>
                <a:schemeClr val="dk1"/>
              </a:solidFill>
            </a:endParaRPr>
          </a:p>
          <a:p>
            <a:pPr marL="0" lvl="0" indent="0" algn="l" rtl="0">
              <a:lnSpc>
                <a:spcPct val="100000"/>
              </a:lnSpc>
              <a:spcBef>
                <a:spcPts val="0"/>
              </a:spcBef>
              <a:spcAft>
                <a:spcPts val="0"/>
              </a:spcAft>
              <a:buNone/>
            </a:pPr>
            <a:endParaRPr sz="9200" b="1">
              <a:solidFill>
                <a:schemeClr val="dk1"/>
              </a:solidFill>
            </a:endParaRPr>
          </a:p>
          <a:p>
            <a:pPr marL="457200" lvl="0" indent="-419100" algn="l" rtl="0">
              <a:lnSpc>
                <a:spcPct val="100000"/>
              </a:lnSpc>
              <a:spcBef>
                <a:spcPts val="0"/>
              </a:spcBef>
              <a:spcAft>
                <a:spcPts val="0"/>
              </a:spcAft>
              <a:buClr>
                <a:schemeClr val="dk1"/>
              </a:buClr>
              <a:buSzPct val="100000"/>
              <a:buAutoNum type="alphaUcPeriod"/>
            </a:pPr>
            <a:r>
              <a:rPr lang="en" sz="12000">
                <a:solidFill>
                  <a:schemeClr val="dk1"/>
                </a:solidFill>
              </a:rPr>
              <a:t>Do any of these three Calls connect with your church’s current ministry and mission? Which affirm and support what you are doing now?</a:t>
            </a:r>
            <a:endParaRPr sz="12000">
              <a:solidFill>
                <a:schemeClr val="dk1"/>
              </a:solidFill>
            </a:endParaRPr>
          </a:p>
          <a:p>
            <a:pPr marL="457200" lvl="0" indent="0" algn="l" rtl="0">
              <a:lnSpc>
                <a:spcPct val="100000"/>
              </a:lnSpc>
              <a:spcBef>
                <a:spcPts val="0"/>
              </a:spcBef>
              <a:spcAft>
                <a:spcPts val="0"/>
              </a:spcAft>
              <a:buNone/>
            </a:pPr>
            <a:br>
              <a:rPr lang="en" sz="12000">
                <a:solidFill>
                  <a:schemeClr val="dk1"/>
                </a:solidFill>
              </a:rPr>
            </a:br>
            <a:r>
              <a:rPr lang="en" sz="12000" b="1">
                <a:solidFill>
                  <a:schemeClr val="dk1"/>
                </a:solidFill>
              </a:rPr>
              <a:t>How is your congregation living these now? What’s going well?</a:t>
            </a:r>
            <a:endParaRPr sz="12000">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11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solidFill>
                  <a:srgbClr val="547DB8"/>
                </a:solidFill>
              </a:rPr>
              <a:t>Theme 1: Renewing Spirituality</a:t>
            </a:r>
            <a:endParaRPr sz="2820" b="1">
              <a:solidFill>
                <a:srgbClr val="547DB8"/>
              </a:solidFill>
            </a:endParaRPr>
          </a:p>
        </p:txBody>
      </p:sp>
      <p:pic>
        <p:nvPicPr>
          <p:cNvPr id="108" name="Google Shape;108;p21" title="Screen Shot 2025-05-07 at 2.16.43 PM.png"/>
          <p:cNvPicPr preferRelativeResize="0"/>
          <p:nvPr/>
        </p:nvPicPr>
        <p:blipFill rotWithShape="1">
          <a:blip r:embed="rId3">
            <a:alphaModFix/>
          </a:blip>
          <a:srcRect l="47701" t="49065" r="15343" b="7070"/>
          <a:stretch/>
        </p:blipFill>
        <p:spPr>
          <a:xfrm>
            <a:off x="8376550" y="4295675"/>
            <a:ext cx="767450" cy="847825"/>
          </a:xfrm>
          <a:prstGeom prst="rect">
            <a:avLst/>
          </a:prstGeom>
          <a:noFill/>
          <a:ln>
            <a:noFill/>
          </a:ln>
        </p:spPr>
      </p:pic>
      <p:sp>
        <p:nvSpPr>
          <p:cNvPr id="109" name="Google Shape;109;p21"/>
          <p:cNvSpPr txBox="1">
            <a:spLocks noGrp="1"/>
          </p:cNvSpPr>
          <p:nvPr>
            <p:ph type="body" idx="1"/>
          </p:nvPr>
        </p:nvSpPr>
        <p:spPr>
          <a:xfrm>
            <a:off x="311700" y="792875"/>
            <a:ext cx="8520600" cy="30231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sz="9200" b="1">
                <a:solidFill>
                  <a:schemeClr val="dk1"/>
                </a:solidFill>
              </a:rPr>
              <a:t>QUESTIONS</a:t>
            </a:r>
            <a:endParaRPr sz="9200" b="1">
              <a:solidFill>
                <a:schemeClr val="dk1"/>
              </a:solidFill>
            </a:endParaRPr>
          </a:p>
          <a:p>
            <a:pPr marL="0" lvl="0" indent="0" algn="l" rtl="0">
              <a:lnSpc>
                <a:spcPct val="100000"/>
              </a:lnSpc>
              <a:spcBef>
                <a:spcPts val="0"/>
              </a:spcBef>
              <a:spcAft>
                <a:spcPts val="0"/>
              </a:spcAft>
              <a:buNone/>
            </a:pPr>
            <a:endParaRPr sz="9200" b="1">
              <a:solidFill>
                <a:schemeClr val="dk1"/>
              </a:solidFill>
            </a:endParaRPr>
          </a:p>
          <a:p>
            <a:pPr marL="457200" lvl="0" indent="-419100" algn="l" rtl="0">
              <a:lnSpc>
                <a:spcPct val="100000"/>
              </a:lnSpc>
              <a:spcBef>
                <a:spcPts val="0"/>
              </a:spcBef>
              <a:spcAft>
                <a:spcPts val="0"/>
              </a:spcAft>
              <a:buClr>
                <a:schemeClr val="dk1"/>
              </a:buClr>
              <a:buSzPct val="100000"/>
              <a:buAutoNum type="alphaUcPeriod" startAt="2"/>
            </a:pPr>
            <a:r>
              <a:rPr lang="en" sz="12000">
                <a:solidFill>
                  <a:schemeClr val="dk1"/>
                </a:solidFill>
              </a:rPr>
              <a:t>Considering the hopes, opportunities and challenges facing your congregation, which of these call you towards your future? Is there a Call that best upholds and encourages your parish’s vision for its future – to stretch and grow?</a:t>
            </a:r>
            <a:br>
              <a:rPr lang="en" sz="12000">
                <a:solidFill>
                  <a:schemeClr val="dk1"/>
                </a:solidFill>
              </a:rPr>
            </a:br>
            <a:br>
              <a:rPr lang="en" sz="12000">
                <a:solidFill>
                  <a:schemeClr val="dk1"/>
                </a:solidFill>
              </a:rPr>
            </a:br>
            <a:r>
              <a:rPr lang="en" sz="12000" b="1">
                <a:solidFill>
                  <a:schemeClr val="dk1"/>
                </a:solidFill>
              </a:rPr>
              <a:t>What are some ideas for how this</a:t>
            </a:r>
            <a:br>
              <a:rPr lang="en" sz="12000" b="1">
                <a:solidFill>
                  <a:schemeClr val="dk1"/>
                </a:solidFill>
              </a:rPr>
            </a:br>
            <a:r>
              <a:rPr lang="en" sz="12000" b="1">
                <a:solidFill>
                  <a:schemeClr val="dk1"/>
                </a:solidFill>
              </a:rPr>
              <a:t>might happen?</a:t>
            </a:r>
            <a:endParaRPr sz="12000" b="1">
              <a:solidFill>
                <a:schemeClr val="dk1"/>
              </a:solidFill>
            </a:endParaRPr>
          </a:p>
          <a:p>
            <a:pPr marL="457200" lvl="0" indent="0" algn="l" rtl="0">
              <a:lnSpc>
                <a:spcPct val="100000"/>
              </a:lnSpc>
              <a:spcBef>
                <a:spcPts val="0"/>
              </a:spcBef>
              <a:spcAft>
                <a:spcPts val="0"/>
              </a:spcAft>
              <a:buNone/>
            </a:pPr>
            <a:endParaRPr sz="12000">
              <a:solidFill>
                <a:schemeClr val="dk1"/>
              </a:solidFill>
            </a:endParaRPr>
          </a:p>
          <a:p>
            <a:pPr marL="0" lvl="0" indent="0" algn="l" rtl="0">
              <a:lnSpc>
                <a:spcPct val="100000"/>
              </a:lnSpc>
              <a:spcBef>
                <a:spcPts val="0"/>
              </a:spcBef>
              <a:spcAft>
                <a:spcPts val="0"/>
              </a:spcAft>
              <a:buNone/>
            </a:pPr>
            <a:endParaRPr sz="3000" i="1">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1029</Words>
  <Application>Microsoft Macintosh PowerPoint</Application>
  <PresentationFormat>On-screen Show (16:9)</PresentationFormat>
  <Paragraphs>119</Paragraphs>
  <Slides>27</Slides>
  <Notes>27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Simple Light</vt:lpstr>
      <vt:lpstr>PowerPoint Presentation</vt:lpstr>
      <vt:lpstr>Cast the Net - Background</vt:lpstr>
      <vt:lpstr>20 Calls to the Diocese</vt:lpstr>
      <vt:lpstr>Living the Calls</vt:lpstr>
      <vt:lpstr>Living the Calls</vt:lpstr>
      <vt:lpstr>Theme 1: Renewing Spirituality</vt:lpstr>
      <vt:lpstr>Theme 1: Renewing Spirituality</vt:lpstr>
      <vt:lpstr>Theme 1: Renewing Spirituality</vt:lpstr>
      <vt:lpstr>Theme 1: Renewing Spirituality</vt:lpstr>
      <vt:lpstr>Theme 2: Inspiring Faith in Action</vt:lpstr>
      <vt:lpstr>Theme 2: Inspiring Faith in Action </vt:lpstr>
      <vt:lpstr>Theme 2: Inspiring Faith in Action </vt:lpstr>
      <vt:lpstr>Theme 2: Inspiring Faith in Action </vt:lpstr>
      <vt:lpstr>Theme 2: Inspiring Faith in Action </vt:lpstr>
      <vt:lpstr>Theme 3: Reimagining Ministry</vt:lpstr>
      <vt:lpstr>Theme 3: Reimagining Ministry</vt:lpstr>
      <vt:lpstr>Theme 3: Reimagining Ministry</vt:lpstr>
      <vt:lpstr>Theme 3: Reimagining Ministry</vt:lpstr>
      <vt:lpstr>Theme 3: Reimagining Ministry</vt:lpstr>
      <vt:lpstr>Theme 3: Reimagining Ministry</vt:lpstr>
      <vt:lpstr>Theme 4: Transforming Diocesan Culture</vt:lpstr>
      <vt:lpstr>Theme 4: Transforming Diocesan Culture</vt:lpstr>
      <vt:lpstr>Theme 4: Transforming Diocesan Culture</vt:lpstr>
      <vt:lpstr>Theme 4: Transforming Diocesan Culture</vt:lpstr>
      <vt:lpstr>Theme 4: Transforming Diocesan Culture</vt:lpstr>
      <vt:lpstr>Choosing Our Calls</vt:lpstr>
      <vt:lpstr>Choosing Our Calls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Pamela Rayment</cp:lastModifiedBy>
  <cp:revision>1</cp:revision>
  <dcterms:modified xsi:type="dcterms:W3CDTF">2025-05-22T13:25:24Z</dcterms:modified>
</cp:coreProperties>
</file>